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82" r:id="rId4"/>
    <p:sldId id="279" r:id="rId5"/>
    <p:sldId id="270" r:id="rId6"/>
    <p:sldId id="275" r:id="rId7"/>
    <p:sldId id="276" r:id="rId8"/>
    <p:sldId id="278" r:id="rId9"/>
    <p:sldId id="274" r:id="rId10"/>
    <p:sldId id="281" r:id="rId11"/>
    <p:sldId id="265" r:id="rId12"/>
    <p:sldId id="269" r:id="rId13"/>
    <p:sldId id="266" r:id="rId14"/>
    <p:sldId id="267" r:id="rId15"/>
    <p:sldId id="272" r:id="rId16"/>
    <p:sldId id="258" r:id="rId17"/>
    <p:sldId id="259" r:id="rId18"/>
    <p:sldId id="260" r:id="rId19"/>
    <p:sldId id="261" r:id="rId20"/>
    <p:sldId id="262" r:id="rId21"/>
    <p:sldId id="280"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9900"/>
    <a:srgbClr val="990000"/>
    <a:srgbClr val="CCCCFF"/>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50" autoAdjust="0"/>
    <p:restoredTop sz="94660"/>
  </p:normalViewPr>
  <p:slideViewPr>
    <p:cSldViewPr snapToGrid="0">
      <p:cViewPr varScale="1">
        <p:scale>
          <a:sx n="74" d="100"/>
          <a:sy n="74" d="100"/>
        </p:scale>
        <p:origin x="72" y="3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0FAF-D3B3-6038-05D2-E7FE84971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442581-55A2-BB7F-A8E4-F2EF1AA62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7752F-D0AD-5E3B-0299-2D909ECE2882}"/>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5" name="Footer Placeholder 4">
            <a:extLst>
              <a:ext uri="{FF2B5EF4-FFF2-40B4-BE49-F238E27FC236}">
                <a16:creationId xmlns:a16="http://schemas.microsoft.com/office/drawing/2014/main" id="{41AA1781-66E3-4CE5-BFFD-84A24E66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E6749-01E1-BD8A-4E9E-BE86FA89DC30}"/>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3908910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F001-E3C8-9CC8-054C-F5590F7C40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7E1C17-29BB-9DA0-2ED0-C58853DAC1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74893-17C6-EE80-2EDF-EB8805CEBDF9}"/>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5" name="Footer Placeholder 4">
            <a:extLst>
              <a:ext uri="{FF2B5EF4-FFF2-40B4-BE49-F238E27FC236}">
                <a16:creationId xmlns:a16="http://schemas.microsoft.com/office/drawing/2014/main" id="{20789371-B6A5-DDA9-99BB-55D188B76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72887-2182-4BE6-A27C-A00171427FA5}"/>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1796829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4C5F4-70D9-8452-C867-492F5A88D3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5445C-ACFC-246E-2FB0-0845FF82EA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3FB78-05BF-A77E-FF6F-95856D8AFEA1}"/>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5" name="Footer Placeholder 4">
            <a:extLst>
              <a:ext uri="{FF2B5EF4-FFF2-40B4-BE49-F238E27FC236}">
                <a16:creationId xmlns:a16="http://schemas.microsoft.com/office/drawing/2014/main" id="{E3F060EB-9BC7-3765-F910-0CA3CFC72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CEDCD-27A0-F8C2-2711-47020CC241DC}"/>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3907714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0974-4419-21F4-C7EA-74FA36873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ACD5-8445-21C0-FC96-ABF6E06CB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2D00D-21A8-27D7-C52D-EE5F75A1CB82}"/>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5" name="Footer Placeholder 4">
            <a:extLst>
              <a:ext uri="{FF2B5EF4-FFF2-40B4-BE49-F238E27FC236}">
                <a16:creationId xmlns:a16="http://schemas.microsoft.com/office/drawing/2014/main" id="{6EF92184-44C3-1444-BD50-E3A41EAF0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995CD-BA65-37B6-B1A2-CE0AEB739927}"/>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19220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89EC-87DA-E093-458E-023A33A44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B67D9B-BD3E-DAFD-08B1-83BB20962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E12A9-7D8A-27BB-A205-5A2E77B76389}"/>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5" name="Footer Placeholder 4">
            <a:extLst>
              <a:ext uri="{FF2B5EF4-FFF2-40B4-BE49-F238E27FC236}">
                <a16:creationId xmlns:a16="http://schemas.microsoft.com/office/drawing/2014/main" id="{D697D2EF-D1FC-D5C8-A5D7-843104D6C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D5A84-98CD-83C3-AF66-578A78A0807F}"/>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522287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348A-8D25-08DA-AE49-ACA1B57C2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D784B-B611-C213-0B46-A17029107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412E8-A2D5-541A-3364-81594F868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8DD98-333F-20F6-8988-D29DE2BF5FD6}"/>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6" name="Footer Placeholder 5">
            <a:extLst>
              <a:ext uri="{FF2B5EF4-FFF2-40B4-BE49-F238E27FC236}">
                <a16:creationId xmlns:a16="http://schemas.microsoft.com/office/drawing/2014/main" id="{63152E00-0C37-0B04-B321-9F7C3CE72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D0E08-B0F9-5F5E-6F65-0795B810147D}"/>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1569976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0DF2-E96C-3666-ACCD-8D438994D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03AAE-3C98-0977-5D8F-FB80A885B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34025A-6E24-820A-8C9F-16D594C627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A12AC-690E-E7CA-876C-B17150504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289B38-68C9-0238-1903-D0866FFC0F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51DBF-372C-DBF6-3649-DB7066762B11}"/>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8" name="Footer Placeholder 7">
            <a:extLst>
              <a:ext uri="{FF2B5EF4-FFF2-40B4-BE49-F238E27FC236}">
                <a16:creationId xmlns:a16="http://schemas.microsoft.com/office/drawing/2014/main" id="{B39C4585-620B-F90C-529C-1DB56E4AE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C37FA5-D0EE-0C0E-7EC4-ECFF9355A6AF}"/>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1642882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6B3C-5E57-3296-4B6F-F75639A9B6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2F0FC-2A4B-7851-500D-EF21ACD60608}"/>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4" name="Footer Placeholder 3">
            <a:extLst>
              <a:ext uri="{FF2B5EF4-FFF2-40B4-BE49-F238E27FC236}">
                <a16:creationId xmlns:a16="http://schemas.microsoft.com/office/drawing/2014/main" id="{42AC67E0-8996-59B1-9064-10B3C566BA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43036-3A25-6697-F76A-592922E43FA3}"/>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711278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F7A15-C853-86F6-C4DF-88FB281B56F4}"/>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3" name="Footer Placeholder 2">
            <a:extLst>
              <a:ext uri="{FF2B5EF4-FFF2-40B4-BE49-F238E27FC236}">
                <a16:creationId xmlns:a16="http://schemas.microsoft.com/office/drawing/2014/main" id="{FAD1376A-1608-DECF-B71A-12482714E2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9F2D23-053F-1D3F-A47A-6F2734EABF85}"/>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2359042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0362-79B5-6BB4-4516-5B72F0597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DFD85-2B86-417D-6176-B84C9BC04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5245A5-570A-A160-9454-4E6DDDD0D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0D6C9-63D2-87C3-B35C-126B4274B487}"/>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6" name="Footer Placeholder 5">
            <a:extLst>
              <a:ext uri="{FF2B5EF4-FFF2-40B4-BE49-F238E27FC236}">
                <a16:creationId xmlns:a16="http://schemas.microsoft.com/office/drawing/2014/main" id="{98C98ABA-3538-4FFD-B533-413B99414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1D639-607B-F108-470C-5E07618B2BCC}"/>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3729244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0EB3-A0CB-62CA-7384-8FEC68CF6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85D0-46BD-886E-0359-07EAE7D9D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CF2C35-8916-FCB8-5391-A54987C88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865DA-C67E-138E-08A0-3FFDAB52CFC6}"/>
              </a:ext>
            </a:extLst>
          </p:cNvPr>
          <p:cNvSpPr>
            <a:spLocks noGrp="1"/>
          </p:cNvSpPr>
          <p:nvPr>
            <p:ph type="dt" sz="half" idx="10"/>
          </p:nvPr>
        </p:nvSpPr>
        <p:spPr/>
        <p:txBody>
          <a:bodyPr/>
          <a:lstStyle/>
          <a:p>
            <a:fld id="{6E766FB7-201B-49AE-899B-1D7282C84B7C}" type="datetimeFigureOut">
              <a:rPr lang="en-US" smtClean="0"/>
              <a:t>1/2/2024</a:t>
            </a:fld>
            <a:endParaRPr lang="en-US"/>
          </a:p>
        </p:txBody>
      </p:sp>
      <p:sp>
        <p:nvSpPr>
          <p:cNvPr id="6" name="Footer Placeholder 5">
            <a:extLst>
              <a:ext uri="{FF2B5EF4-FFF2-40B4-BE49-F238E27FC236}">
                <a16:creationId xmlns:a16="http://schemas.microsoft.com/office/drawing/2014/main" id="{BE969065-0479-12DC-23B2-116CB4BD7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8418D-8726-3451-B744-E014DCFE370B}"/>
              </a:ext>
            </a:extLst>
          </p:cNvPr>
          <p:cNvSpPr>
            <a:spLocks noGrp="1"/>
          </p:cNvSpPr>
          <p:nvPr>
            <p:ph type="sldNum" sz="quarter" idx="12"/>
          </p:nvPr>
        </p:nvSpPr>
        <p:spPr/>
        <p:txBody>
          <a:bodyPr/>
          <a:lstStyle/>
          <a:p>
            <a:fld id="{197B2356-87ED-4665-957C-817603B397D3}" type="slidenum">
              <a:rPr lang="en-US" smtClean="0"/>
              <a:t>‹#›</a:t>
            </a:fld>
            <a:endParaRPr lang="en-US"/>
          </a:p>
        </p:txBody>
      </p:sp>
    </p:spTree>
    <p:extLst>
      <p:ext uri="{BB962C8B-B14F-4D97-AF65-F5344CB8AC3E}">
        <p14:creationId xmlns:p14="http://schemas.microsoft.com/office/powerpoint/2010/main" val="1546546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8000">
              <a:schemeClr val="accent1">
                <a:lumMod val="20000"/>
                <a:lumOff val="80000"/>
                <a:alpha val="54000"/>
              </a:schemeClr>
            </a:gs>
            <a:gs pos="46000">
              <a:schemeClr val="bg2"/>
            </a:gs>
            <a:gs pos="57000">
              <a:schemeClr val="bg2">
                <a:lumMod val="90000"/>
              </a:schemeClr>
            </a:gs>
            <a:gs pos="70000">
              <a:schemeClr val="bg2">
                <a:lumMod val="9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E6B19-7C75-0985-BD90-4D1D2473C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CD3665-786C-2DC8-7CB4-C7CD262FE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B91BF-3D12-6776-43F4-CE06FADA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66FB7-201B-49AE-899B-1D7282C84B7C}" type="datetimeFigureOut">
              <a:rPr lang="en-US" smtClean="0"/>
              <a:t>1/2/2024</a:t>
            </a:fld>
            <a:endParaRPr lang="en-US"/>
          </a:p>
        </p:txBody>
      </p:sp>
      <p:sp>
        <p:nvSpPr>
          <p:cNvPr id="5" name="Footer Placeholder 4">
            <a:extLst>
              <a:ext uri="{FF2B5EF4-FFF2-40B4-BE49-F238E27FC236}">
                <a16:creationId xmlns:a16="http://schemas.microsoft.com/office/drawing/2014/main" id="{796452B7-AA58-364B-63A4-A9037AB2A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2A9438-3682-789A-5E9A-20F10EF29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2356-87ED-4665-957C-817603B397D3}" type="slidenum">
              <a:rPr lang="en-US" smtClean="0"/>
              <a:t>‹#›</a:t>
            </a:fld>
            <a:endParaRPr lang="en-US"/>
          </a:p>
        </p:txBody>
      </p:sp>
    </p:spTree>
    <p:extLst>
      <p:ext uri="{BB962C8B-B14F-4D97-AF65-F5344CB8AC3E}">
        <p14:creationId xmlns:p14="http://schemas.microsoft.com/office/powerpoint/2010/main" val="4920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view-image.php?image=68918&amp;picture=coffee-beans-on-a-spoon"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hyperlink" Target="https://www.pngall.com/save-water-p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hyperlink" Target="https://www.goodfreephotos.com/vector-images/coffee-cup-vector-art.png.php" TargetMode="External"/><Relationship Id="rId7" Type="http://schemas.openxmlformats.org/officeDocument/2006/relationships/hyperlink" Target="https://www.pngall.com/save-water-png" TargetMode="External"/><Relationship Id="rId12" Type="http://schemas.openxmlformats.org/officeDocument/2006/relationships/hyperlink" Target="https://foto.wuestenigel.com/ground-coffee-and-bean-on-a-white-background/"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png"/><Relationship Id="rId15" Type="http://schemas.openxmlformats.org/officeDocument/2006/relationships/hyperlink" Target="https://pixabay.com/en/coffee-bean-isolated-macro-brown-549159/" TargetMode="External"/><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hyperlink" Target="https://freepngimg.com/png/19355-waterfall-free-png-image" TargetMode="External"/><Relationship Id="rId1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hyperlink" Target="https://freepngimg.com/png/19355-waterfall-free-png-image" TargetMode="External"/><Relationship Id="rId13"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pngall.com/save-water-png" TargetMode="External"/><Relationship Id="rId11" Type="http://schemas.openxmlformats.org/officeDocument/2006/relationships/hyperlink" Target="https://foto.wuestenigel.com/ground-coffee-and-bean-on-a-white-background/" TargetMode="External"/><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s://pixabay.com/en/coffee-bean-isolated-macro-brown-54915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reepngimg.com/png/19355-waterfall-free-png-image" TargetMode="External"/><Relationship Id="rId13"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pngall.com/save-water-png" TargetMode="External"/><Relationship Id="rId11" Type="http://schemas.openxmlformats.org/officeDocument/2006/relationships/hyperlink" Target="https://foto.wuestenigel.com/ground-coffee-and-bean-on-a-white-background/" TargetMode="External"/><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https://pixabay.com/en/coffee-bean-isolated-macro-brown-54915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pngall.com/save-water-png" TargetMode="External"/><Relationship Id="rId13" Type="http://schemas.openxmlformats.org/officeDocument/2006/relationships/hyperlink" Target="https://freepngimg.com/png/19355-waterfall-free-png-image" TargetMode="External"/><Relationship Id="rId3" Type="http://schemas.openxmlformats.org/officeDocument/2006/relationships/hyperlink" Target="https://www.goodfreephotos.com/vector-images/coffee-cup-vector-art.png.php" TargetMode="External"/><Relationship Id="rId7" Type="http://schemas.microsoft.com/office/2007/relationships/hdphoto" Target="../media/hdphoto1.wdp"/><Relationship Id="rId12" Type="http://schemas.openxmlformats.org/officeDocument/2006/relationships/image" Target="../media/image6.png"/><Relationship Id="rId2" Type="http://schemas.openxmlformats.org/officeDocument/2006/relationships/image" Target="../media/image4.png"/><Relationship Id="rId16" Type="http://schemas.openxmlformats.org/officeDocument/2006/relationships/hyperlink" Target="https://pixabay.com/en/coffee-bean-isolated-macro-brown-549159/"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foto.wuestenigel.com/ground-coffee-and-bean-on-a-white-background/" TargetMode="External"/><Relationship Id="rId5" Type="http://schemas.openxmlformats.org/officeDocument/2006/relationships/image" Target="../media/image9.png"/><Relationship Id="rId15" Type="http://schemas.microsoft.com/office/2007/relationships/hdphoto" Target="../media/hdphoto4.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dfreephotos.com/vector-images/coffee-cup-vector-art.png.php"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hyperlink" Target="https://freepngimg.com/png/19355-waterfall-free-png-image" TargetMode="External"/><Relationship Id="rId3" Type="http://schemas.openxmlformats.org/officeDocument/2006/relationships/hyperlink" Target="https://www.goodfreephotos.com/vector-images/coffee-cup-vector-art.png.php"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pngall.com/save-water-png" TargetMode="External"/><Relationship Id="rId11" Type="http://schemas.openxmlformats.org/officeDocument/2006/relationships/hyperlink" Target="https://www.publicdomainpictures.net/view-image.php?image=68918&amp;picture=coffee-beans-on-a-spoon" TargetMode="Externa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dfreephotos.com/vector-images/coffee-cup-vector-art.png.php"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dfreephotos.com/vector-images/coffee-cup-vector-art.png.php"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dfreephotos.com/vector-images/coffee-cup-vector-art.png.php"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pixabay.com/en/arrow-bow-old-shoot-weapon-150966/"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oecd.org/" TargetMode="External"/><Relationship Id="rId2" Type="http://schemas.openxmlformats.org/officeDocument/2006/relationships/hyperlink" Target="https://thelawdictionary.org/due-diligence/" TargetMode="External"/><Relationship Id="rId1" Type="http://schemas.openxmlformats.org/officeDocument/2006/relationships/slideLayout" Target="../slideLayouts/slideLayout6.xml"/><Relationship Id="rId4" Type="http://schemas.openxmlformats.org/officeDocument/2006/relationships/hyperlink" Target="https://www.cfr.org/blog/could-coronavirus-crisis-strengthen-du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thelawdictionary.org/due-diligenc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thelawdictionary.org/particular/" TargetMode="External"/><Relationship Id="rId2" Type="http://schemas.openxmlformats.org/officeDocument/2006/relationships/hyperlink" Target="https://thelawdictionary.org/reasonable/" TargetMode="External"/><Relationship Id="rId1" Type="http://schemas.openxmlformats.org/officeDocument/2006/relationships/slideLayout" Target="../slideLayouts/slideLayout2.xml"/><Relationship Id="rId4" Type="http://schemas.openxmlformats.org/officeDocument/2006/relationships/hyperlink" Target="https://thelawdictionary.org/circumstan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docs.org/A/70/174" TargetMode="External"/><Relationship Id="rId2" Type="http://schemas.openxmlformats.org/officeDocument/2006/relationships/hyperlink" Target="https://www.un.org/disarmament/ict-secur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arrow-bow-old-shoot-weapon-150966/"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7FD8-7DB9-5AF1-B9E1-A4F6D8BCA163}"/>
              </a:ext>
            </a:extLst>
          </p:cNvPr>
          <p:cNvSpPr>
            <a:spLocks noGrp="1"/>
          </p:cNvSpPr>
          <p:nvPr>
            <p:ph type="title"/>
          </p:nvPr>
        </p:nvSpPr>
        <p:spPr>
          <a:xfrm>
            <a:off x="838200" y="2116488"/>
            <a:ext cx="10515600" cy="2852737"/>
          </a:xfrm>
        </p:spPr>
        <p:txBody>
          <a:bodyPr/>
          <a:lstStyle/>
          <a:p>
            <a:r>
              <a:rPr lang="en-US" dirty="0"/>
              <a:t>Situation-Brewed Solutions</a:t>
            </a:r>
          </a:p>
        </p:txBody>
      </p:sp>
      <p:sp>
        <p:nvSpPr>
          <p:cNvPr id="3" name="TextBox 2">
            <a:extLst>
              <a:ext uri="{FF2B5EF4-FFF2-40B4-BE49-F238E27FC236}">
                <a16:creationId xmlns:a16="http://schemas.microsoft.com/office/drawing/2014/main" id="{2403D47D-F465-E27B-67D2-53C5C4E44593}"/>
              </a:ext>
            </a:extLst>
          </p:cNvPr>
          <p:cNvSpPr txBox="1"/>
          <p:nvPr/>
        </p:nvSpPr>
        <p:spPr>
          <a:xfrm>
            <a:off x="838200" y="4969225"/>
            <a:ext cx="10733233" cy="369332"/>
          </a:xfrm>
          <a:prstGeom prst="rect">
            <a:avLst/>
          </a:prstGeom>
          <a:noFill/>
        </p:spPr>
        <p:txBody>
          <a:bodyPr wrap="square" rtlCol="0">
            <a:spAutoFit/>
          </a:bodyPr>
          <a:lstStyle/>
          <a:p>
            <a:r>
              <a:rPr lang="en-US" b="1" dirty="0"/>
              <a:t>Developing a strategic &amp; relevant problem-solving model with the Craig </a:t>
            </a:r>
            <a:r>
              <a:rPr lang="en-US" b="1" dirty="0" err="1"/>
              <a:t>Gregersen</a:t>
            </a:r>
            <a:r>
              <a:rPr lang="en-US" b="1" dirty="0"/>
              <a:t> Case (</a:t>
            </a:r>
            <a:r>
              <a:rPr lang="en-US" b="1" dirty="0" err="1"/>
              <a:t>Dundis</a:t>
            </a:r>
            <a:r>
              <a:rPr lang="en-US" b="1" dirty="0"/>
              <a:t> 2013). </a:t>
            </a:r>
          </a:p>
        </p:txBody>
      </p:sp>
    </p:spTree>
    <p:extLst>
      <p:ext uri="{BB962C8B-B14F-4D97-AF65-F5344CB8AC3E}">
        <p14:creationId xmlns:p14="http://schemas.microsoft.com/office/powerpoint/2010/main" val="1119436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B1D040-79B8-9D9F-2DA7-CF50815A5F7D}"/>
              </a:ext>
            </a:extLst>
          </p:cNvPr>
          <p:cNvSpPr txBox="1"/>
          <p:nvPr/>
        </p:nvSpPr>
        <p:spPr>
          <a:xfrm>
            <a:off x="571499" y="768927"/>
            <a:ext cx="11367655" cy="769441"/>
          </a:xfrm>
          <a:prstGeom prst="rect">
            <a:avLst/>
          </a:prstGeom>
          <a:noFill/>
        </p:spPr>
        <p:txBody>
          <a:bodyPr wrap="square" rtlCol="0">
            <a:spAutoFit/>
          </a:bodyPr>
          <a:lstStyle/>
          <a:p>
            <a:r>
              <a:rPr lang="en-US" sz="4400" dirty="0">
                <a:latin typeface="+mj-lt"/>
              </a:rPr>
              <a:t>3. Interview SME’s (Communicate) to understand</a:t>
            </a:r>
          </a:p>
        </p:txBody>
      </p:sp>
      <p:sp>
        <p:nvSpPr>
          <p:cNvPr id="3" name="TextBox 2">
            <a:extLst>
              <a:ext uri="{FF2B5EF4-FFF2-40B4-BE49-F238E27FC236}">
                <a16:creationId xmlns:a16="http://schemas.microsoft.com/office/drawing/2014/main" id="{53164F9B-5A42-FE79-EF96-A1AFB1F4B077}"/>
              </a:ext>
            </a:extLst>
          </p:cNvPr>
          <p:cNvSpPr txBox="1"/>
          <p:nvPr/>
        </p:nvSpPr>
        <p:spPr>
          <a:xfrm>
            <a:off x="838200" y="2228671"/>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 the “five whys” to understand each department’s needs and concerns fully.</a:t>
            </a:r>
          </a:p>
          <a:p>
            <a:endParaRPr lang="en-US" dirty="0"/>
          </a:p>
          <a:p>
            <a:pPr marL="285750" indent="-285750">
              <a:buFont typeface="Arial" panose="020B0604020202020204" pitchFamily="34" charset="0"/>
              <a:buChar char="•"/>
            </a:pPr>
            <a:r>
              <a:rPr lang="en-US" dirty="0"/>
              <a:t>Filter the solution through multiple sieves so that the end product and/ or interventions meet the needs of multiple departments and consider departmental structure and constraints. </a:t>
            </a:r>
          </a:p>
        </p:txBody>
      </p:sp>
    </p:spTree>
    <p:extLst>
      <p:ext uri="{BB962C8B-B14F-4D97-AF65-F5344CB8AC3E}">
        <p14:creationId xmlns:p14="http://schemas.microsoft.com/office/powerpoint/2010/main" val="3441384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2DA3F3C-7D6F-E402-F274-6BD0E2F35DBC}"/>
              </a:ext>
            </a:extLst>
          </p:cNvPr>
          <p:cNvSpPr/>
          <p:nvPr/>
        </p:nvSpPr>
        <p:spPr>
          <a:xfrm>
            <a:off x="4457531" y="4998719"/>
            <a:ext cx="3276937" cy="9144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67796AF-A82C-991F-2838-B52F819CA0DE}"/>
              </a:ext>
            </a:extLst>
          </p:cNvPr>
          <p:cNvSpPr/>
          <p:nvPr/>
        </p:nvSpPr>
        <p:spPr>
          <a:xfrm>
            <a:off x="3729714" y="1402081"/>
            <a:ext cx="4912659" cy="976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5C0669C-5E4C-DCE1-AF99-797C34CF45A2}"/>
              </a:ext>
            </a:extLst>
          </p:cNvPr>
          <p:cNvCxnSpPr>
            <a:cxnSpLocks/>
            <a:endCxn id="13" idx="2"/>
          </p:cNvCxnSpPr>
          <p:nvPr/>
        </p:nvCxnSpPr>
        <p:spPr>
          <a:xfrm>
            <a:off x="3770034" y="1889976"/>
            <a:ext cx="687497" cy="3565943"/>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A573B89-C476-8A7B-C223-4BFA63AE11A5}"/>
              </a:ext>
            </a:extLst>
          </p:cNvPr>
          <p:cNvCxnSpPr>
            <a:cxnSpLocks/>
            <a:endCxn id="13" idx="6"/>
          </p:cNvCxnSpPr>
          <p:nvPr/>
        </p:nvCxnSpPr>
        <p:spPr>
          <a:xfrm flipH="1">
            <a:off x="7734468" y="1905648"/>
            <a:ext cx="884378" cy="3550271"/>
          </a:xfrm>
          <a:prstGeom prst="line">
            <a:avLst/>
          </a:prstGeom>
          <a:ln w="57150"/>
        </p:spPr>
        <p:style>
          <a:lnRef idx="1">
            <a:schemeClr val="dk1"/>
          </a:lnRef>
          <a:fillRef idx="0">
            <a:schemeClr val="dk1"/>
          </a:fillRef>
          <a:effectRef idx="0">
            <a:schemeClr val="dk1"/>
          </a:effectRef>
          <a:fontRef idx="minor">
            <a:schemeClr val="tx1"/>
          </a:fontRef>
        </p:style>
      </p:cxnSp>
      <p:pic>
        <p:nvPicPr>
          <p:cNvPr id="89" name="Picture 88">
            <a:extLst>
              <a:ext uri="{FF2B5EF4-FFF2-40B4-BE49-F238E27FC236}">
                <a16:creationId xmlns:a16="http://schemas.microsoft.com/office/drawing/2014/main" id="{48EC7AED-AD55-8B0A-352F-D71A151B09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250" b="90000" l="10000" r="97000">
                        <a14:foregroundMark x1="87500" y1="41000" x2="99333" y2="44125"/>
                        <a14:foregroundMark x1="99333" y1="44125" x2="91333" y2="64375"/>
                        <a14:foregroundMark x1="91333" y1="64375" x2="81000" y2="52500"/>
                        <a14:foregroundMark x1="81000" y1="52500" x2="89000" y2="38375"/>
                        <a14:foregroundMark x1="89000" y1="38375" x2="89500" y2="38500"/>
                        <a14:foregroundMark x1="97000" y1="52375" x2="95167" y2="42625"/>
                        <a14:foregroundMark x1="49000" y1="6875" x2="58667" y2="8500"/>
                        <a14:foregroundMark x1="74333" y1="7125" x2="87167" y2="11500"/>
                        <a14:foregroundMark x1="87167" y1="11500" x2="77333" y2="8000"/>
                        <a14:foregroundMark x1="77333" y1="8000" x2="86500" y2="6375"/>
                        <a14:foregroundMark x1="47167" y1="5250" x2="56667" y2="5500"/>
                        <a14:backgroundMark x1="32833" y1="55375" x2="22333" y2="62625"/>
                        <a14:backgroundMark x1="22333" y1="62625" x2="17000" y2="83250"/>
                        <a14:backgroundMark x1="17000" y1="83250" x2="30167" y2="89375"/>
                        <a14:backgroundMark x1="30167" y1="89375" x2="38333" y2="77750"/>
                        <a14:backgroundMark x1="38333" y1="77750" x2="31000" y2="553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1860255" y="-229471"/>
            <a:ext cx="4281610" cy="3324493"/>
          </a:xfrm>
          <a:prstGeom prst="rect">
            <a:avLst/>
          </a:prstGeom>
        </p:spPr>
      </p:pic>
      <p:sp>
        <p:nvSpPr>
          <p:cNvPr id="100" name="TextBox 99">
            <a:extLst>
              <a:ext uri="{FF2B5EF4-FFF2-40B4-BE49-F238E27FC236}">
                <a16:creationId xmlns:a16="http://schemas.microsoft.com/office/drawing/2014/main" id="{4CD209FB-3B43-F197-36C5-519373EF775A}"/>
              </a:ext>
            </a:extLst>
          </p:cNvPr>
          <p:cNvSpPr txBox="1"/>
          <p:nvPr/>
        </p:nvSpPr>
        <p:spPr>
          <a:xfrm>
            <a:off x="9183890" y="709583"/>
            <a:ext cx="1751625" cy="954107"/>
          </a:xfrm>
          <a:prstGeom prst="rect">
            <a:avLst/>
          </a:prstGeom>
          <a:noFill/>
        </p:spPr>
        <p:txBody>
          <a:bodyPr wrap="square" rtlCol="0">
            <a:spAutoFit/>
          </a:bodyPr>
          <a:lstStyle/>
          <a:p>
            <a:r>
              <a:rPr lang="en-US" sz="2800" dirty="0"/>
              <a:t>Potential Problems</a:t>
            </a:r>
          </a:p>
        </p:txBody>
      </p:sp>
      <p:sp>
        <p:nvSpPr>
          <p:cNvPr id="3" name="TextBox 2">
            <a:extLst>
              <a:ext uri="{FF2B5EF4-FFF2-40B4-BE49-F238E27FC236}">
                <a16:creationId xmlns:a16="http://schemas.microsoft.com/office/drawing/2014/main" id="{847B17D4-71F3-0196-BFB9-7BF6F67DA3D7}"/>
              </a:ext>
            </a:extLst>
          </p:cNvPr>
          <p:cNvSpPr txBox="1"/>
          <p:nvPr/>
        </p:nvSpPr>
        <p:spPr>
          <a:xfrm>
            <a:off x="303568" y="709583"/>
            <a:ext cx="1751625" cy="1815882"/>
          </a:xfrm>
          <a:prstGeom prst="rect">
            <a:avLst/>
          </a:prstGeom>
          <a:noFill/>
        </p:spPr>
        <p:txBody>
          <a:bodyPr wrap="square" rtlCol="0">
            <a:spAutoFit/>
          </a:bodyPr>
          <a:lstStyle/>
          <a:p>
            <a:r>
              <a:rPr lang="en-US" sz="2800" b="1" dirty="0"/>
              <a:t>Questions For Potential Solutions</a:t>
            </a:r>
          </a:p>
        </p:txBody>
      </p:sp>
      <p:pic>
        <p:nvPicPr>
          <p:cNvPr id="7" name="Picture 6">
            <a:extLst>
              <a:ext uri="{FF2B5EF4-FFF2-40B4-BE49-F238E27FC236}">
                <a16:creationId xmlns:a16="http://schemas.microsoft.com/office/drawing/2014/main" id="{B25EF610-D78E-9CC2-6E00-5C7A6C79A5F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271" b="89929" l="10000" r="97552">
                        <a14:foregroundMark x1="80156" y1="37293" x2="97552" y2="5271"/>
                        <a14:foregroundMark x1="97552" y1="5271" x2="75260" y2="30370"/>
                        <a14:foregroundMark x1="27031" y1="68371" x2="50365" y2="70889"/>
                        <a14:foregroundMark x1="50365" y1="70889" x2="53229" y2="69473"/>
                        <a14:foregroundMark x1="40313" y1="74194" x2="40313" y2="74194"/>
                        <a14:foregroundMark x1="44479" y1="74194" x2="43438" y2="72620"/>
                        <a14:foregroundMark x1="36823" y1="72620" x2="36823" y2="72620"/>
                        <a14:foregroundMark x1="38906" y1="73721" x2="28750" y2="68922"/>
                        <a14:foregroundMark x1="29844" y1="70024" x2="29844" y2="70024"/>
                        <a14:foregroundMark x1="32604" y1="72620" x2="32604" y2="72620"/>
                        <a14:foregroundMark x1="32604" y1="71597" x2="29115" y2="7002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65659" y="1186636"/>
            <a:ext cx="3837838" cy="2540568"/>
          </a:xfrm>
          <a:prstGeom prst="rect">
            <a:avLst/>
          </a:prstGeom>
        </p:spPr>
      </p:pic>
    </p:spTree>
    <p:extLst>
      <p:ext uri="{BB962C8B-B14F-4D97-AF65-F5344CB8AC3E}">
        <p14:creationId xmlns:p14="http://schemas.microsoft.com/office/powerpoint/2010/main" val="240350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F55C5DC2-4987-7CE1-268C-2443554C67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68652" y="6232161"/>
            <a:ext cx="6559685" cy="4958256"/>
          </a:xfrm>
          <a:prstGeom prst="rect">
            <a:avLst/>
          </a:prstGeom>
        </p:spPr>
      </p:pic>
      <p:sp>
        <p:nvSpPr>
          <p:cNvPr id="13" name="Oval 12">
            <a:extLst>
              <a:ext uri="{FF2B5EF4-FFF2-40B4-BE49-F238E27FC236}">
                <a16:creationId xmlns:a16="http://schemas.microsoft.com/office/drawing/2014/main" id="{52DA3F3C-7D6F-E402-F274-6BD0E2F35DBC}"/>
              </a:ext>
            </a:extLst>
          </p:cNvPr>
          <p:cNvSpPr/>
          <p:nvPr/>
        </p:nvSpPr>
        <p:spPr>
          <a:xfrm>
            <a:off x="4584861" y="4571833"/>
            <a:ext cx="3276937" cy="9144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67796AF-A82C-991F-2838-B52F819CA0DE}"/>
              </a:ext>
            </a:extLst>
          </p:cNvPr>
          <p:cNvSpPr/>
          <p:nvPr/>
        </p:nvSpPr>
        <p:spPr>
          <a:xfrm>
            <a:off x="3729715" y="902067"/>
            <a:ext cx="4912659" cy="976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5C0669C-5E4C-DCE1-AF99-797C34CF45A2}"/>
              </a:ext>
            </a:extLst>
          </p:cNvPr>
          <p:cNvCxnSpPr>
            <a:cxnSpLocks/>
          </p:cNvCxnSpPr>
          <p:nvPr/>
        </p:nvCxnSpPr>
        <p:spPr>
          <a:xfrm>
            <a:off x="3729715" y="1402081"/>
            <a:ext cx="814827" cy="3659637"/>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A573B89-C476-8A7B-C223-4BFA63AE11A5}"/>
              </a:ext>
            </a:extLst>
          </p:cNvPr>
          <p:cNvCxnSpPr>
            <a:cxnSpLocks/>
            <a:stCxn id="4" idx="6"/>
            <a:endCxn id="13" idx="6"/>
          </p:cNvCxnSpPr>
          <p:nvPr/>
        </p:nvCxnSpPr>
        <p:spPr>
          <a:xfrm flipH="1">
            <a:off x="7861798" y="1390178"/>
            <a:ext cx="780576" cy="3638855"/>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2E773A6-EB77-A3DB-437A-BCBB5835DBE4}"/>
              </a:ext>
            </a:extLst>
          </p:cNvPr>
          <p:cNvPicPr>
            <a:picLocks noChangeAspect="1"/>
          </p:cNvPicPr>
          <p:nvPr/>
        </p:nvPicPr>
        <p:blipFill>
          <a:blip r:embed="rId4"/>
          <a:stretch>
            <a:fillRect/>
          </a:stretch>
        </p:blipFill>
        <p:spPr>
          <a:xfrm rot="479481">
            <a:off x="3885884" y="1310788"/>
            <a:ext cx="4535466" cy="2487408"/>
          </a:xfrm>
          <a:prstGeom prst="ellipse">
            <a:avLst/>
          </a:prstGeom>
          <a:scene3d>
            <a:camera prst="isometricOffAxis1Top"/>
            <a:lightRig rig="threePt" dir="t"/>
          </a:scene3d>
        </p:spPr>
      </p:pic>
      <p:pic>
        <p:nvPicPr>
          <p:cNvPr id="89" name="Picture 88">
            <a:extLst>
              <a:ext uri="{FF2B5EF4-FFF2-40B4-BE49-F238E27FC236}">
                <a16:creationId xmlns:a16="http://schemas.microsoft.com/office/drawing/2014/main" id="{48EC7AED-AD55-8B0A-352F-D71A151B09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250" b="90000" l="10000" r="97000">
                        <a14:foregroundMark x1="87500" y1="41000" x2="99333" y2="44125"/>
                        <a14:foregroundMark x1="99333" y1="44125" x2="91333" y2="64375"/>
                        <a14:foregroundMark x1="91333" y1="64375" x2="81000" y2="52500"/>
                        <a14:foregroundMark x1="81000" y1="52500" x2="89000" y2="38375"/>
                        <a14:foregroundMark x1="89000" y1="38375" x2="89500" y2="38500"/>
                        <a14:foregroundMark x1="97000" y1="52375" x2="95167" y2="42625"/>
                        <a14:foregroundMark x1="49000" y1="6875" x2="58667" y2="8500"/>
                        <a14:foregroundMark x1="74333" y1="7125" x2="87167" y2="11500"/>
                        <a14:foregroundMark x1="87167" y1="11500" x2="77333" y2="8000"/>
                        <a14:foregroundMark x1="77333" y1="8000" x2="86500" y2="6375"/>
                        <a14:foregroundMark x1="47167" y1="5250" x2="56667" y2="5500"/>
                        <a14:backgroundMark x1="32833" y1="55375" x2="22333" y2="62625"/>
                        <a14:backgroundMark x1="22333" y1="62625" x2="17000" y2="83250"/>
                        <a14:backgroundMark x1="17000" y1="83250" x2="30167" y2="89375"/>
                        <a14:backgroundMark x1="30167" y1="89375" x2="38333" y2="77750"/>
                        <a14:backgroundMark x1="38333" y1="77750" x2="31000" y2="553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921773" y="-327887"/>
            <a:ext cx="3545817" cy="2753180"/>
          </a:xfrm>
          <a:prstGeom prst="rect">
            <a:avLst/>
          </a:prstGeom>
        </p:spPr>
      </p:pic>
      <p:sp>
        <p:nvSpPr>
          <p:cNvPr id="7" name="Oval 6">
            <a:extLst>
              <a:ext uri="{FF2B5EF4-FFF2-40B4-BE49-F238E27FC236}">
                <a16:creationId xmlns:a16="http://schemas.microsoft.com/office/drawing/2014/main" id="{6125C807-1120-2E67-5F11-BD734D972739}"/>
              </a:ext>
            </a:extLst>
          </p:cNvPr>
          <p:cNvSpPr/>
          <p:nvPr/>
        </p:nvSpPr>
        <p:spPr>
          <a:xfrm flipH="1">
            <a:off x="4826667" y="2198827"/>
            <a:ext cx="2596247" cy="6555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lumMod val="95000"/>
                  </a:schemeClr>
                </a:solidFill>
              </a:rPr>
              <a:t>What does the country in question state?</a:t>
            </a:r>
          </a:p>
        </p:txBody>
      </p:sp>
      <p:sp>
        <p:nvSpPr>
          <p:cNvPr id="9" name="Rectangle: Diagonal Corners Rounded 8">
            <a:extLst>
              <a:ext uri="{FF2B5EF4-FFF2-40B4-BE49-F238E27FC236}">
                <a16:creationId xmlns:a16="http://schemas.microsoft.com/office/drawing/2014/main" id="{F19425B7-309C-52EF-C3B4-9AA5171E7E61}"/>
              </a:ext>
            </a:extLst>
          </p:cNvPr>
          <p:cNvSpPr/>
          <p:nvPr/>
        </p:nvSpPr>
        <p:spPr>
          <a:xfrm>
            <a:off x="1330391" y="2352379"/>
            <a:ext cx="2068946" cy="1693669"/>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Can we group countries with similar regulations?</a:t>
            </a:r>
          </a:p>
        </p:txBody>
      </p:sp>
      <p:sp>
        <p:nvSpPr>
          <p:cNvPr id="10" name="Rectangle: Diagonal Corners Rounded 9">
            <a:extLst>
              <a:ext uri="{FF2B5EF4-FFF2-40B4-BE49-F238E27FC236}">
                <a16:creationId xmlns:a16="http://schemas.microsoft.com/office/drawing/2014/main" id="{AE58721B-15C6-817D-7DEE-FABF23A18A90}"/>
              </a:ext>
            </a:extLst>
          </p:cNvPr>
          <p:cNvSpPr/>
          <p:nvPr/>
        </p:nvSpPr>
        <p:spPr>
          <a:xfrm>
            <a:off x="1262000" y="4258724"/>
            <a:ext cx="2068946" cy="1693669"/>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What is the highest standard with-in that group? </a:t>
            </a:r>
          </a:p>
        </p:txBody>
      </p:sp>
      <p:sp>
        <p:nvSpPr>
          <p:cNvPr id="19" name="TextBox 18">
            <a:extLst>
              <a:ext uri="{FF2B5EF4-FFF2-40B4-BE49-F238E27FC236}">
                <a16:creationId xmlns:a16="http://schemas.microsoft.com/office/drawing/2014/main" id="{D2E36242-26DA-316D-8133-60A738221F75}"/>
              </a:ext>
            </a:extLst>
          </p:cNvPr>
          <p:cNvSpPr txBox="1"/>
          <p:nvPr/>
        </p:nvSpPr>
        <p:spPr>
          <a:xfrm>
            <a:off x="9599230" y="1752887"/>
            <a:ext cx="2201241" cy="2862322"/>
          </a:xfrm>
          <a:prstGeom prst="rect">
            <a:avLst/>
          </a:prstGeom>
          <a:noFill/>
        </p:spPr>
        <p:txBody>
          <a:bodyPr wrap="square" rtlCol="0">
            <a:spAutoFit/>
          </a:bodyPr>
          <a:lstStyle/>
          <a:p>
            <a:r>
              <a:rPr lang="en-US" dirty="0"/>
              <a:t>Multiple standards from many different countries and different standardizing organizations to comply with, but only one training session is available due to time constraints. </a:t>
            </a:r>
          </a:p>
        </p:txBody>
      </p:sp>
      <p:sp>
        <p:nvSpPr>
          <p:cNvPr id="20" name="TextBox 19">
            <a:extLst>
              <a:ext uri="{FF2B5EF4-FFF2-40B4-BE49-F238E27FC236}">
                <a16:creationId xmlns:a16="http://schemas.microsoft.com/office/drawing/2014/main" id="{20199E1F-EC64-FE03-CBD9-F52392848064}"/>
              </a:ext>
            </a:extLst>
          </p:cNvPr>
          <p:cNvSpPr txBox="1"/>
          <p:nvPr/>
        </p:nvSpPr>
        <p:spPr>
          <a:xfrm>
            <a:off x="9690145" y="611315"/>
            <a:ext cx="3430674" cy="954107"/>
          </a:xfrm>
          <a:prstGeom prst="rect">
            <a:avLst/>
          </a:prstGeom>
          <a:noFill/>
        </p:spPr>
        <p:txBody>
          <a:bodyPr wrap="square" rtlCol="0">
            <a:spAutoFit/>
          </a:bodyPr>
          <a:lstStyle/>
          <a:p>
            <a:r>
              <a:rPr lang="en-US" sz="2800" dirty="0"/>
              <a:t>Find the Key</a:t>
            </a:r>
          </a:p>
          <a:p>
            <a:r>
              <a:rPr lang="en-US" sz="2800" dirty="0"/>
              <a:t>Problem</a:t>
            </a:r>
          </a:p>
        </p:txBody>
      </p:sp>
      <p:pic>
        <p:nvPicPr>
          <p:cNvPr id="22" name="Picture 21">
            <a:extLst>
              <a:ext uri="{FF2B5EF4-FFF2-40B4-BE49-F238E27FC236}">
                <a16:creationId xmlns:a16="http://schemas.microsoft.com/office/drawing/2014/main" id="{957A069D-81A1-9C8A-CEB6-D73463AD998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982653" y="1122105"/>
            <a:ext cx="1784534" cy="1704393"/>
          </a:xfrm>
          <a:prstGeom prst="rect">
            <a:avLst/>
          </a:prstGeom>
        </p:spPr>
      </p:pic>
      <p:sp>
        <p:nvSpPr>
          <p:cNvPr id="23" name="Freeform: Shape 22">
            <a:extLst>
              <a:ext uri="{FF2B5EF4-FFF2-40B4-BE49-F238E27FC236}">
                <a16:creationId xmlns:a16="http://schemas.microsoft.com/office/drawing/2014/main" id="{67A6A8B5-901B-A01E-45B6-E766015D2B18}"/>
              </a:ext>
            </a:extLst>
          </p:cNvPr>
          <p:cNvSpPr/>
          <p:nvPr/>
        </p:nvSpPr>
        <p:spPr>
          <a:xfrm>
            <a:off x="4374573" y="1704109"/>
            <a:ext cx="1267691" cy="153398"/>
          </a:xfrm>
          <a:custGeom>
            <a:avLst/>
            <a:gdLst>
              <a:gd name="connsiteX0" fmla="*/ 0 w 1266513"/>
              <a:gd name="connsiteY0" fmla="*/ 0 h 146394"/>
              <a:gd name="connsiteX1" fmla="*/ 924791 w 1266513"/>
              <a:gd name="connsiteY1" fmla="*/ 114300 h 146394"/>
              <a:gd name="connsiteX2" fmla="*/ 1236518 w 1266513"/>
              <a:gd name="connsiteY2" fmla="*/ 145473 h 146394"/>
              <a:gd name="connsiteX3" fmla="*/ 1236518 w 1266513"/>
              <a:gd name="connsiteY3" fmla="*/ 135082 h 146394"/>
            </a:gdLst>
            <a:ahLst/>
            <a:cxnLst>
              <a:cxn ang="0">
                <a:pos x="connsiteX0" y="connsiteY0"/>
              </a:cxn>
              <a:cxn ang="0">
                <a:pos x="connsiteX1" y="connsiteY1"/>
              </a:cxn>
              <a:cxn ang="0">
                <a:pos x="connsiteX2" y="connsiteY2"/>
              </a:cxn>
              <a:cxn ang="0">
                <a:pos x="connsiteX3" y="connsiteY3"/>
              </a:cxn>
            </a:cxnLst>
            <a:rect l="l" t="t" r="r" b="b"/>
            <a:pathLst>
              <a:path w="1266513" h="146394">
                <a:moveTo>
                  <a:pt x="0" y="0"/>
                </a:moveTo>
                <a:lnTo>
                  <a:pt x="924791" y="114300"/>
                </a:lnTo>
                <a:cubicBezTo>
                  <a:pt x="1130877" y="138545"/>
                  <a:pt x="1184564" y="142009"/>
                  <a:pt x="1236518" y="145473"/>
                </a:cubicBezTo>
                <a:cubicBezTo>
                  <a:pt x="1288472" y="148937"/>
                  <a:pt x="1262495" y="142009"/>
                  <a:pt x="1236518" y="13508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85F2BDA6-8EEA-06F1-6F79-31B7DC2F412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175" b="98046" l="4102" r="89844">
                        <a14:foregroundMark x1="88086" y1="48352" x2="97266" y2="53114"/>
                        <a14:foregroundMark x1="97266" y1="53114" x2="95508" y2="42369"/>
                        <a14:foregroundMark x1="95508" y1="42369" x2="99121" y2="11111"/>
                        <a14:foregroundMark x1="99121" y1="11111" x2="97754" y2="3785"/>
                        <a14:foregroundMark x1="97754" y1="3785" x2="86621" y2="611"/>
                        <a14:foregroundMark x1="82386" y1="871" x2="51890" y2="2747"/>
                        <a14:foregroundMark x1="86621" y1="611" x2="85018" y2="710"/>
                        <a14:foregroundMark x1="69684" y1="29787" x2="73438" y2="33822"/>
                        <a14:foregroundMark x1="57893" y1="17115" x2="66499" y2="26365"/>
                        <a14:foregroundMark x1="56102" y1="15190" x2="57803" y2="17018"/>
                        <a14:foregroundMark x1="45425" y1="3715" x2="54616" y2="13593"/>
                        <a14:foregroundMark x1="39694" y1="92725" x2="43612" y2="90941"/>
                        <a14:foregroundMark x1="51829" y1="83118" x2="53518" y2="73210"/>
                        <a14:foregroundMark x1="58755" y1="66221" x2="60156" y2="64469"/>
                        <a14:foregroundMark x1="59530" y1="61783" x2="59473" y2="61538"/>
                        <a14:foregroundMark x1="60156" y1="64469" x2="59774" y2="62830"/>
                        <a14:foregroundMark x1="5340" y1="70301" x2="5248" y2="70818"/>
                        <a14:foregroundMark x1="17108" y1="80414" x2="27148" y2="73626"/>
                        <a14:foregroundMark x1="12837" y1="83301" x2="12996" y2="83194"/>
                        <a14:foregroundMark x1="27148" y1="73626" x2="30078" y2="68742"/>
                        <a14:backgroundMark x1="4004" y1="60928" x2="4102" y2="57998"/>
                        <a14:backgroundMark x1="6152" y1="53968" x2="9570" y2="47863"/>
                        <a14:backgroundMark x1="9570" y1="47863" x2="6738" y2="41880"/>
                        <a14:backgroundMark x1="6738" y1="41880" x2="6152" y2="51770"/>
                        <a14:backgroundMark x1="6152" y1="51770" x2="6641" y2="52991"/>
                        <a14:backgroundMark x1="5664" y1="53480" x2="4395" y2="57631"/>
                        <a14:backgroundMark x1="6152" y1="53968" x2="8203" y2="57998"/>
                        <a14:backgroundMark x1="6641" y1="61172" x2="7422" y2="68620"/>
                        <a14:backgroundMark x1="7422" y1="68620" x2="3516" y2="62882"/>
                        <a14:backgroundMark x1="3516" y1="62882" x2="7422" y2="61172"/>
                        <a14:backgroundMark x1="6738" y1="69719" x2="4883" y2="63126"/>
                        <a14:backgroundMark x1="6445" y1="70818" x2="6445" y2="70818"/>
                        <a14:backgroundMark x1="7422" y1="69963" x2="3223" y2="67155"/>
                        <a14:backgroundMark x1="5664" y1="70574" x2="3906" y2="62149"/>
                        <a14:backgroundMark x1="3906" y1="62149" x2="5078" y2="70208"/>
                        <a14:backgroundMark x1="4883" y1="70208" x2="4395" y2="57875"/>
                        <a14:backgroundMark x1="4395" y1="57875" x2="4688" y2="65324"/>
                        <a14:backgroundMark x1="4688" y1="65324" x2="4688" y2="65568"/>
                        <a14:backgroundMark x1="11035" y1="47619" x2="10547" y2="44689"/>
                        <a14:backgroundMark x1="5176" y1="39194" x2="9082" y2="34188"/>
                        <a14:backgroundMark x1="9082" y1="34188" x2="5957" y2="41148"/>
                        <a14:backgroundMark x1="5957" y1="41148" x2="6641" y2="42247"/>
                        <a14:backgroundMark x1="5176" y1="36630" x2="5371" y2="41026"/>
                        <a14:backgroundMark x1="7910" y1="36020" x2="16602" y2="33944"/>
                        <a14:backgroundMark x1="76172" y1="69597" x2="76074" y2="69597"/>
                        <a14:backgroundMark x1="79102" y1="62515" x2="79004" y2="62882"/>
                        <a14:backgroundMark x1="79395" y1="64835" x2="79395" y2="64835"/>
                        <a14:backgroundMark x1="80176" y1="47741" x2="80176" y2="47741"/>
                        <a14:backgroundMark x1="79102" y1="47741" x2="79102" y2="47741"/>
                        <a14:backgroundMark x1="78516" y1="47741" x2="78516" y2="47741"/>
                        <a14:backgroundMark x1="49316" y1="4396" x2="49316" y2="4396"/>
                        <a14:backgroundMark x1="50000" y1="3053" x2="50391" y2="3175"/>
                        <a14:backgroundMark x1="49902" y1="2564" x2="48145" y2="5617"/>
                        <a14:backgroundMark x1="50195" y1="2442" x2="50195" y2="1343"/>
                        <a14:backgroundMark x1="50000" y1="5250" x2="52344" y2="1832"/>
                        <a14:backgroundMark x1="50488" y1="3053" x2="51660" y2="3175"/>
                        <a14:backgroundMark x1="50391" y1="6716" x2="49219" y2="3541"/>
                        <a14:backgroundMark x1="42285" y1="611" x2="48535" y2="1587"/>
                        <a14:backgroundMark x1="48535" y1="1587" x2="40820" y2="1465"/>
                        <a14:backgroundMark x1="81445" y1="8181" x2="81348" y2="8791"/>
                        <a14:backgroundMark x1="82227" y1="244" x2="82031" y2="611"/>
                        <a14:backgroundMark x1="82031" y1="855" x2="82129" y2="1221"/>
                        <a14:backgroundMark x1="83105" y1="2076" x2="84082" y2="3053"/>
                        <a14:backgroundMark x1="83105" y1="855" x2="83887" y2="1709"/>
                        <a14:backgroundMark x1="55957" y1="5495" x2="55859" y2="5128"/>
                        <a14:backgroundMark x1="57324" y1="15263" x2="56836" y2="12332"/>
                        <a14:backgroundMark x1="55371" y1="13065" x2="56348" y2="15018"/>
                        <a14:backgroundMark x1="67578" y1="25885" x2="68848" y2="30159"/>
                        <a14:backgroundMark x1="48730" y1="23321" x2="49219" y2="25031"/>
                        <a14:backgroundMark x1="42773" y1="18803" x2="42676" y2="21490"/>
                        <a14:backgroundMark x1="44824" y1="41514" x2="45410" y2="41026"/>
                        <a14:backgroundMark x1="59277" y1="64591" x2="59375" y2="74359"/>
                        <a14:backgroundMark x1="59375" y1="74359" x2="53906" y2="68620"/>
                        <a14:backgroundMark x1="53906" y1="68620" x2="58984" y2="63858"/>
                        <a14:backgroundMark x1="58984" y1="63858" x2="59375" y2="63736"/>
                        <a14:backgroundMark x1="57520" y1="65324" x2="53418" y2="73138"/>
                        <a14:backgroundMark x1="51855" y1="83150" x2="44141" y2="89744"/>
                        <a14:backgroundMark x1="44141" y1="89744" x2="52441" y2="87179"/>
                        <a14:backgroundMark x1="52441" y1="87179" x2="51172" y2="81685"/>
                        <a14:backgroundMark x1="38965" y1="92552" x2="25586" y2="88156"/>
                        <a14:backgroundMark x1="25586" y1="88156" x2="20605" y2="83394"/>
                        <a14:backgroundMark x1="20605" y1="83394" x2="7813" y2="79731"/>
                        <a14:backgroundMark x1="7813" y1="79731" x2="13672" y2="88645"/>
                        <a14:backgroundMark x1="13672" y1="88645" x2="27051" y2="98657"/>
                        <a14:backgroundMark x1="27051" y1="98657" x2="38184" y2="96215"/>
                        <a14:backgroundMark x1="38184" y1="96215" x2="33789" y2="90965"/>
                        <a14:backgroundMark x1="33789" y1="90965" x2="33301" y2="90965"/>
                        <a14:backgroundMark x1="5371" y1="74847" x2="6934" y2="80952"/>
                        <a14:backgroundMark x1="33301" y1="95604" x2="39453" y2="93284"/>
                        <a14:backgroundMark x1="4492" y1="70818" x2="5762" y2="77411"/>
                        <a14:backgroundMark x1="61816" y1="52259" x2="63379" y2="56532"/>
                        <a14:backgroundMark x1="53906" y1="54823" x2="55957" y2="56410"/>
                        <a14:backgroundMark x1="46875" y1="40415" x2="43164" y2="40415"/>
                        <a14:backgroundMark x1="47656" y1="37485" x2="45117" y2="38950"/>
                        <a14:backgroundMark x1="29297" y1="15751" x2="33594" y2="168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1368" y="-222324"/>
            <a:ext cx="2727586" cy="2181536"/>
          </a:xfrm>
          <a:prstGeom prst="rect">
            <a:avLst/>
          </a:prstGeom>
        </p:spPr>
      </p:pic>
      <p:pic>
        <p:nvPicPr>
          <p:cNvPr id="18" name="Picture 17">
            <a:extLst>
              <a:ext uri="{FF2B5EF4-FFF2-40B4-BE49-F238E27FC236}">
                <a16:creationId xmlns:a16="http://schemas.microsoft.com/office/drawing/2014/main" id="{68F809AA-E69A-C469-0A8B-B917E9DE22E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726" b="89970" l="7500" r="94063">
                        <a14:foregroundMark x1="7604" y1="36474" x2="17708" y2="78419"/>
                        <a14:foregroundMark x1="89063" y1="68845" x2="94063" y2="35714"/>
                        <a14:foregroundMark x1="94063" y1="35714" x2="94063" y2="3571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20348699">
            <a:off x="8664760" y="-333002"/>
            <a:ext cx="1773444" cy="1215548"/>
          </a:xfrm>
          <a:prstGeom prst="rect">
            <a:avLst/>
          </a:prstGeom>
        </p:spPr>
      </p:pic>
      <p:sp>
        <p:nvSpPr>
          <p:cNvPr id="29" name="TextBox 28">
            <a:extLst>
              <a:ext uri="{FF2B5EF4-FFF2-40B4-BE49-F238E27FC236}">
                <a16:creationId xmlns:a16="http://schemas.microsoft.com/office/drawing/2014/main" id="{F4E85914-A15B-5B65-3AE5-5F37224D6C54}"/>
              </a:ext>
            </a:extLst>
          </p:cNvPr>
          <p:cNvSpPr txBox="1"/>
          <p:nvPr/>
        </p:nvSpPr>
        <p:spPr>
          <a:xfrm>
            <a:off x="307910" y="290884"/>
            <a:ext cx="1751625" cy="1815882"/>
          </a:xfrm>
          <a:prstGeom prst="rect">
            <a:avLst/>
          </a:prstGeom>
          <a:noFill/>
        </p:spPr>
        <p:txBody>
          <a:bodyPr wrap="square" rtlCol="0">
            <a:spAutoFit/>
          </a:bodyPr>
          <a:lstStyle/>
          <a:p>
            <a:r>
              <a:rPr lang="en-US" sz="2800" b="1" dirty="0"/>
              <a:t>Questions For Potential Solutions</a:t>
            </a:r>
          </a:p>
        </p:txBody>
      </p:sp>
    </p:spTree>
    <p:extLst>
      <p:ext uri="{BB962C8B-B14F-4D97-AF65-F5344CB8AC3E}">
        <p14:creationId xmlns:p14="http://schemas.microsoft.com/office/powerpoint/2010/main" val="2804061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773A6-EB77-A3DB-437A-BCBB5835DBE4}"/>
              </a:ext>
            </a:extLst>
          </p:cNvPr>
          <p:cNvPicPr>
            <a:picLocks noChangeAspect="1"/>
          </p:cNvPicPr>
          <p:nvPr/>
        </p:nvPicPr>
        <p:blipFill>
          <a:blip r:embed="rId2"/>
          <a:stretch>
            <a:fillRect/>
          </a:stretch>
        </p:blipFill>
        <p:spPr>
          <a:xfrm rot="479481">
            <a:off x="3885884" y="1321179"/>
            <a:ext cx="4535466" cy="2487408"/>
          </a:xfrm>
          <a:prstGeom prst="ellipse">
            <a:avLst/>
          </a:prstGeom>
          <a:scene3d>
            <a:camera prst="isometricOffAxis1Top"/>
            <a:lightRig rig="threePt" dir="t"/>
          </a:scene3d>
        </p:spPr>
      </p:pic>
      <p:sp>
        <p:nvSpPr>
          <p:cNvPr id="13" name="Oval 12">
            <a:extLst>
              <a:ext uri="{FF2B5EF4-FFF2-40B4-BE49-F238E27FC236}">
                <a16:creationId xmlns:a16="http://schemas.microsoft.com/office/drawing/2014/main" id="{52DA3F3C-7D6F-E402-F274-6BD0E2F35DBC}"/>
              </a:ext>
            </a:extLst>
          </p:cNvPr>
          <p:cNvSpPr/>
          <p:nvPr/>
        </p:nvSpPr>
        <p:spPr>
          <a:xfrm>
            <a:off x="4514720" y="4571833"/>
            <a:ext cx="3276937" cy="9144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67796AF-A82C-991F-2838-B52F819CA0DE}"/>
              </a:ext>
            </a:extLst>
          </p:cNvPr>
          <p:cNvSpPr/>
          <p:nvPr/>
        </p:nvSpPr>
        <p:spPr>
          <a:xfrm>
            <a:off x="3699893" y="922849"/>
            <a:ext cx="4912659" cy="976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5C0669C-5E4C-DCE1-AF99-797C34CF45A2}"/>
              </a:ext>
            </a:extLst>
          </p:cNvPr>
          <p:cNvCxnSpPr>
            <a:cxnSpLocks/>
            <a:stCxn id="4" idx="2"/>
            <a:endCxn id="13" idx="2"/>
          </p:cNvCxnSpPr>
          <p:nvPr/>
        </p:nvCxnSpPr>
        <p:spPr>
          <a:xfrm>
            <a:off x="3699893" y="1410960"/>
            <a:ext cx="814827" cy="3618073"/>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A573B89-C476-8A7B-C223-4BFA63AE11A5}"/>
              </a:ext>
            </a:extLst>
          </p:cNvPr>
          <p:cNvCxnSpPr>
            <a:cxnSpLocks/>
            <a:stCxn id="4" idx="6"/>
            <a:endCxn id="13" idx="6"/>
          </p:cNvCxnSpPr>
          <p:nvPr/>
        </p:nvCxnSpPr>
        <p:spPr>
          <a:xfrm flipH="1">
            <a:off x="7791657" y="1410960"/>
            <a:ext cx="820895" cy="3618073"/>
          </a:xfrm>
          <a:prstGeom prst="line">
            <a:avLst/>
          </a:prstGeom>
          <a:ln w="57150"/>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AD67D291-EC94-C3D9-89EC-F414F1160AC9}"/>
              </a:ext>
            </a:extLst>
          </p:cNvPr>
          <p:cNvPicPr>
            <a:picLocks noChangeAspect="1"/>
          </p:cNvPicPr>
          <p:nvPr/>
        </p:nvPicPr>
        <p:blipFill>
          <a:blip r:embed="rId3"/>
          <a:stretch>
            <a:fillRect/>
          </a:stretch>
        </p:blipFill>
        <p:spPr>
          <a:xfrm rot="365502">
            <a:off x="4161680" y="2494285"/>
            <a:ext cx="3937987" cy="2681452"/>
          </a:xfrm>
          <a:prstGeom prst="ellipse">
            <a:avLst/>
          </a:prstGeom>
          <a:scene3d>
            <a:camera prst="isometricOffAxis1Top"/>
            <a:lightRig rig="threePt" dir="t"/>
          </a:scene3d>
        </p:spPr>
      </p:pic>
      <p:pic>
        <p:nvPicPr>
          <p:cNvPr id="89" name="Picture 88">
            <a:extLst>
              <a:ext uri="{FF2B5EF4-FFF2-40B4-BE49-F238E27FC236}">
                <a16:creationId xmlns:a16="http://schemas.microsoft.com/office/drawing/2014/main" id="{48EC7AED-AD55-8B0A-352F-D71A151B09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250" b="90000" l="10000" r="97000">
                        <a14:foregroundMark x1="87500" y1="41000" x2="99333" y2="44125"/>
                        <a14:foregroundMark x1="99333" y1="44125" x2="91333" y2="64375"/>
                        <a14:foregroundMark x1="91333" y1="64375" x2="81000" y2="52500"/>
                        <a14:foregroundMark x1="81000" y1="52500" x2="89000" y2="38375"/>
                        <a14:foregroundMark x1="89000" y1="38375" x2="89500" y2="38500"/>
                        <a14:foregroundMark x1="97000" y1="52375" x2="95167" y2="42625"/>
                        <a14:foregroundMark x1="49000" y1="6875" x2="58667" y2="8500"/>
                        <a14:foregroundMark x1="74333" y1="7125" x2="87167" y2="11500"/>
                        <a14:foregroundMark x1="87167" y1="11500" x2="77333" y2="8000"/>
                        <a14:foregroundMark x1="77333" y1="8000" x2="86500" y2="6375"/>
                        <a14:foregroundMark x1="47167" y1="5250" x2="56667" y2="5500"/>
                        <a14:backgroundMark x1="32833" y1="55375" x2="22333" y2="62625"/>
                        <a14:backgroundMark x1="22333" y1="62625" x2="17000" y2="83250"/>
                        <a14:backgroundMark x1="17000" y1="83250" x2="30167" y2="89375"/>
                        <a14:backgroundMark x1="30167" y1="89375" x2="38333" y2="77750"/>
                        <a14:backgroundMark x1="38333" y1="77750" x2="31000" y2="553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749468" y="-259946"/>
            <a:ext cx="3545817" cy="2753180"/>
          </a:xfrm>
          <a:prstGeom prst="rect">
            <a:avLst/>
          </a:prstGeom>
        </p:spPr>
      </p:pic>
      <p:sp>
        <p:nvSpPr>
          <p:cNvPr id="5" name="Oval 4">
            <a:extLst>
              <a:ext uri="{FF2B5EF4-FFF2-40B4-BE49-F238E27FC236}">
                <a16:creationId xmlns:a16="http://schemas.microsoft.com/office/drawing/2014/main" id="{F5760D94-58EF-02C8-1EBB-157572860441}"/>
              </a:ext>
            </a:extLst>
          </p:cNvPr>
          <p:cNvSpPr/>
          <p:nvPr/>
        </p:nvSpPr>
        <p:spPr>
          <a:xfrm>
            <a:off x="4600769" y="3514177"/>
            <a:ext cx="3190888" cy="587210"/>
          </a:xfrm>
          <a:prstGeom prst="ellipse">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bg1">
                    <a:lumMod val="95000"/>
                  </a:schemeClr>
                </a:solidFill>
              </a:rPr>
              <a:t>What do standardizing organizations currently state?</a:t>
            </a:r>
          </a:p>
        </p:txBody>
      </p:sp>
      <p:sp>
        <p:nvSpPr>
          <p:cNvPr id="7" name="Oval 6">
            <a:extLst>
              <a:ext uri="{FF2B5EF4-FFF2-40B4-BE49-F238E27FC236}">
                <a16:creationId xmlns:a16="http://schemas.microsoft.com/office/drawing/2014/main" id="{556C747D-EA26-5280-DF06-7C7350A4DA83}"/>
              </a:ext>
            </a:extLst>
          </p:cNvPr>
          <p:cNvSpPr/>
          <p:nvPr/>
        </p:nvSpPr>
        <p:spPr>
          <a:xfrm flipH="1">
            <a:off x="4826667" y="2198827"/>
            <a:ext cx="2596247" cy="6555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lumMod val="95000"/>
                  </a:schemeClr>
                </a:solidFill>
              </a:rPr>
              <a:t>What does the country in question state?</a:t>
            </a:r>
          </a:p>
        </p:txBody>
      </p:sp>
      <p:sp>
        <p:nvSpPr>
          <p:cNvPr id="9" name="Rectangle: Diagonal Corners Rounded 8">
            <a:extLst>
              <a:ext uri="{FF2B5EF4-FFF2-40B4-BE49-F238E27FC236}">
                <a16:creationId xmlns:a16="http://schemas.microsoft.com/office/drawing/2014/main" id="{E4EE1086-A5CB-9B7A-FB94-B34F90D4CAFB}"/>
              </a:ext>
            </a:extLst>
          </p:cNvPr>
          <p:cNvSpPr/>
          <p:nvPr/>
        </p:nvSpPr>
        <p:spPr>
          <a:xfrm>
            <a:off x="347253" y="2141342"/>
            <a:ext cx="2068946" cy="1693669"/>
          </a:xfrm>
          <a:prstGeom prst="round2DiagRect">
            <a:avLst/>
          </a:prstGeom>
          <a:solidFill>
            <a:srgbClr val="AC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lumMod val="95000"/>
                  </a:schemeClr>
                </a:solidFill>
              </a:rPr>
              <a:t>What is the common thread between standardizing organizations? </a:t>
            </a:r>
          </a:p>
        </p:txBody>
      </p:sp>
      <p:sp>
        <p:nvSpPr>
          <p:cNvPr id="10" name="Rectangle: Diagonal Corners Rounded 9">
            <a:extLst>
              <a:ext uri="{FF2B5EF4-FFF2-40B4-BE49-F238E27FC236}">
                <a16:creationId xmlns:a16="http://schemas.microsoft.com/office/drawing/2014/main" id="{D4403574-6EB4-FA74-AA50-77C928EBB5E8}"/>
              </a:ext>
            </a:extLst>
          </p:cNvPr>
          <p:cNvSpPr/>
          <p:nvPr/>
        </p:nvSpPr>
        <p:spPr>
          <a:xfrm>
            <a:off x="321310" y="4047687"/>
            <a:ext cx="2068946" cy="1693669"/>
          </a:xfrm>
          <a:prstGeom prst="round2DiagRect">
            <a:avLst/>
          </a:prstGeom>
          <a:solidFill>
            <a:srgbClr val="AC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lumMod val="95000"/>
                  </a:schemeClr>
                </a:solidFill>
              </a:rPr>
              <a:t>How are these common threads similar and different from the legal standards?</a:t>
            </a:r>
          </a:p>
        </p:txBody>
      </p:sp>
      <p:sp>
        <p:nvSpPr>
          <p:cNvPr id="15" name="TextBox 14">
            <a:extLst>
              <a:ext uri="{FF2B5EF4-FFF2-40B4-BE49-F238E27FC236}">
                <a16:creationId xmlns:a16="http://schemas.microsoft.com/office/drawing/2014/main" id="{3D7CA1E1-12FE-679F-B578-BF855A9FACB2}"/>
              </a:ext>
            </a:extLst>
          </p:cNvPr>
          <p:cNvSpPr txBox="1"/>
          <p:nvPr/>
        </p:nvSpPr>
        <p:spPr>
          <a:xfrm>
            <a:off x="9690145" y="611315"/>
            <a:ext cx="3430674" cy="523220"/>
          </a:xfrm>
          <a:prstGeom prst="rect">
            <a:avLst/>
          </a:prstGeom>
          <a:noFill/>
        </p:spPr>
        <p:txBody>
          <a:bodyPr wrap="square" rtlCol="0">
            <a:spAutoFit/>
          </a:bodyPr>
          <a:lstStyle/>
          <a:p>
            <a:r>
              <a:rPr lang="en-US" sz="2800" dirty="0"/>
              <a:t>Problem</a:t>
            </a:r>
          </a:p>
        </p:txBody>
      </p:sp>
      <p:sp>
        <p:nvSpPr>
          <p:cNvPr id="16" name="TextBox 15">
            <a:extLst>
              <a:ext uri="{FF2B5EF4-FFF2-40B4-BE49-F238E27FC236}">
                <a16:creationId xmlns:a16="http://schemas.microsoft.com/office/drawing/2014/main" id="{1FCB6B6C-D851-5EE6-1F12-7ED7D0FDC520}"/>
              </a:ext>
            </a:extLst>
          </p:cNvPr>
          <p:cNvSpPr txBox="1"/>
          <p:nvPr/>
        </p:nvSpPr>
        <p:spPr>
          <a:xfrm>
            <a:off x="9599230" y="1752887"/>
            <a:ext cx="2201241" cy="2308324"/>
          </a:xfrm>
          <a:prstGeom prst="rect">
            <a:avLst/>
          </a:prstGeom>
          <a:noFill/>
        </p:spPr>
        <p:txBody>
          <a:bodyPr wrap="square" rtlCol="0">
            <a:spAutoFit/>
          </a:bodyPr>
          <a:lstStyle/>
          <a:p>
            <a:r>
              <a:rPr lang="en-US" dirty="0"/>
              <a:t>Multiple standards from many different countries and organizations to comply with, but only one training session is available due to time constraints. </a:t>
            </a:r>
          </a:p>
        </p:txBody>
      </p:sp>
      <p:pic>
        <p:nvPicPr>
          <p:cNvPr id="20" name="Picture 19">
            <a:extLst>
              <a:ext uri="{FF2B5EF4-FFF2-40B4-BE49-F238E27FC236}">
                <a16:creationId xmlns:a16="http://schemas.microsoft.com/office/drawing/2014/main" id="{85388F04-08C6-F579-C5A9-4398469E96F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39989" y="1176143"/>
            <a:ext cx="1784534" cy="2827434"/>
          </a:xfrm>
          <a:prstGeom prst="rect">
            <a:avLst/>
          </a:prstGeom>
        </p:spPr>
      </p:pic>
      <p:sp>
        <p:nvSpPr>
          <p:cNvPr id="25" name="Freeform: Shape 24">
            <a:extLst>
              <a:ext uri="{FF2B5EF4-FFF2-40B4-BE49-F238E27FC236}">
                <a16:creationId xmlns:a16="http://schemas.microsoft.com/office/drawing/2014/main" id="{03B17C44-5838-9A5E-B9EA-CF6F0F83B53B}"/>
              </a:ext>
            </a:extLst>
          </p:cNvPr>
          <p:cNvSpPr/>
          <p:nvPr/>
        </p:nvSpPr>
        <p:spPr>
          <a:xfrm>
            <a:off x="4833613" y="1539074"/>
            <a:ext cx="1184564" cy="197427"/>
          </a:xfrm>
          <a:custGeom>
            <a:avLst/>
            <a:gdLst>
              <a:gd name="connsiteX0" fmla="*/ 0 w 1184564"/>
              <a:gd name="connsiteY0" fmla="*/ 0 h 197427"/>
              <a:gd name="connsiteX1" fmla="*/ 987137 w 1184564"/>
              <a:gd name="connsiteY1" fmla="*/ 166254 h 197427"/>
              <a:gd name="connsiteX2" fmla="*/ 1184564 w 1184564"/>
              <a:gd name="connsiteY2" fmla="*/ 197427 h 197427"/>
            </a:gdLst>
            <a:ahLst/>
            <a:cxnLst>
              <a:cxn ang="0">
                <a:pos x="connsiteX0" y="connsiteY0"/>
              </a:cxn>
              <a:cxn ang="0">
                <a:pos x="connsiteX1" y="connsiteY1"/>
              </a:cxn>
              <a:cxn ang="0">
                <a:pos x="connsiteX2" y="connsiteY2"/>
              </a:cxn>
            </a:cxnLst>
            <a:rect l="l" t="t" r="r" b="b"/>
            <a:pathLst>
              <a:path w="1184564" h="197427">
                <a:moveTo>
                  <a:pt x="0" y="0"/>
                </a:moveTo>
                <a:lnTo>
                  <a:pt x="987137" y="166254"/>
                </a:lnTo>
                <a:lnTo>
                  <a:pt x="1184564" y="197427"/>
                </a:ln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Freeform: Shape 27">
            <a:extLst>
              <a:ext uri="{FF2B5EF4-FFF2-40B4-BE49-F238E27FC236}">
                <a16:creationId xmlns:a16="http://schemas.microsoft.com/office/drawing/2014/main" id="{A7771D84-B067-70D0-D2AB-8D3306E52F06}"/>
              </a:ext>
            </a:extLst>
          </p:cNvPr>
          <p:cNvSpPr/>
          <p:nvPr/>
        </p:nvSpPr>
        <p:spPr>
          <a:xfrm>
            <a:off x="4239491" y="2647878"/>
            <a:ext cx="1131523" cy="259972"/>
          </a:xfrm>
          <a:custGeom>
            <a:avLst/>
            <a:gdLst>
              <a:gd name="connsiteX0" fmla="*/ 0 w 1018309"/>
              <a:gd name="connsiteY0" fmla="*/ 0 h 270164"/>
              <a:gd name="connsiteX1" fmla="*/ 1018309 w 1018309"/>
              <a:gd name="connsiteY1" fmla="*/ 270164 h 270164"/>
              <a:gd name="connsiteX2" fmla="*/ 1018309 w 1018309"/>
              <a:gd name="connsiteY2" fmla="*/ 270164 h 270164"/>
            </a:gdLst>
            <a:ahLst/>
            <a:cxnLst>
              <a:cxn ang="0">
                <a:pos x="connsiteX0" y="connsiteY0"/>
              </a:cxn>
              <a:cxn ang="0">
                <a:pos x="connsiteX1" y="connsiteY1"/>
              </a:cxn>
              <a:cxn ang="0">
                <a:pos x="connsiteX2" y="connsiteY2"/>
              </a:cxn>
            </a:cxnLst>
            <a:rect l="l" t="t" r="r" b="b"/>
            <a:pathLst>
              <a:path w="1018309" h="270164">
                <a:moveTo>
                  <a:pt x="0" y="0"/>
                </a:moveTo>
                <a:lnTo>
                  <a:pt x="1018309" y="270164"/>
                </a:lnTo>
                <a:lnTo>
                  <a:pt x="1018309" y="270164"/>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Freeform: Shape 28">
            <a:extLst>
              <a:ext uri="{FF2B5EF4-FFF2-40B4-BE49-F238E27FC236}">
                <a16:creationId xmlns:a16="http://schemas.microsoft.com/office/drawing/2014/main" id="{0204598A-A831-E4B1-ADC0-C48148DE28CB}"/>
              </a:ext>
            </a:extLst>
          </p:cNvPr>
          <p:cNvSpPr/>
          <p:nvPr/>
        </p:nvSpPr>
        <p:spPr>
          <a:xfrm>
            <a:off x="4166755" y="1693718"/>
            <a:ext cx="931227" cy="131483"/>
          </a:xfrm>
          <a:custGeom>
            <a:avLst/>
            <a:gdLst>
              <a:gd name="connsiteX0" fmla="*/ 0 w 931227"/>
              <a:gd name="connsiteY0" fmla="*/ 0 h 131483"/>
              <a:gd name="connsiteX1" fmla="*/ 872836 w 931227"/>
              <a:gd name="connsiteY1" fmla="*/ 124691 h 131483"/>
              <a:gd name="connsiteX2" fmla="*/ 779318 w 931227"/>
              <a:gd name="connsiteY2" fmla="*/ 103909 h 131483"/>
            </a:gdLst>
            <a:ahLst/>
            <a:cxnLst>
              <a:cxn ang="0">
                <a:pos x="connsiteX0" y="connsiteY0"/>
              </a:cxn>
              <a:cxn ang="0">
                <a:pos x="connsiteX1" y="connsiteY1"/>
              </a:cxn>
              <a:cxn ang="0">
                <a:pos x="connsiteX2" y="connsiteY2"/>
              </a:cxn>
            </a:cxnLst>
            <a:rect l="l" t="t" r="r" b="b"/>
            <a:pathLst>
              <a:path w="931227" h="131483">
                <a:moveTo>
                  <a:pt x="0" y="0"/>
                </a:moveTo>
                <a:lnTo>
                  <a:pt x="872836" y="124691"/>
                </a:lnTo>
                <a:cubicBezTo>
                  <a:pt x="1002722" y="142009"/>
                  <a:pt x="891020" y="122959"/>
                  <a:pt x="779318" y="103909"/>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33" name="Picture 32">
            <a:extLst>
              <a:ext uri="{FF2B5EF4-FFF2-40B4-BE49-F238E27FC236}">
                <a16:creationId xmlns:a16="http://schemas.microsoft.com/office/drawing/2014/main" id="{365F67B4-16AD-2D7F-1147-10931FE3C74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75" b="98046" l="4102" r="89844">
                        <a14:foregroundMark x1="88086" y1="48352" x2="97266" y2="53114"/>
                        <a14:foregroundMark x1="97266" y1="53114" x2="95508" y2="42369"/>
                        <a14:foregroundMark x1="95508" y1="42369" x2="99121" y2="11111"/>
                        <a14:foregroundMark x1="99121" y1="11111" x2="97754" y2="3785"/>
                        <a14:foregroundMark x1="97754" y1="3785" x2="86621" y2="611"/>
                        <a14:foregroundMark x1="82386" y1="871" x2="51890" y2="2747"/>
                        <a14:foregroundMark x1="86621" y1="611" x2="85018" y2="710"/>
                        <a14:foregroundMark x1="69684" y1="29787" x2="73438" y2="33822"/>
                        <a14:foregroundMark x1="57893" y1="17115" x2="66499" y2="26365"/>
                        <a14:foregroundMark x1="56102" y1="15190" x2="57803" y2="17018"/>
                        <a14:foregroundMark x1="45425" y1="3715" x2="54616" y2="13593"/>
                        <a14:foregroundMark x1="39694" y1="92725" x2="43612" y2="90941"/>
                        <a14:foregroundMark x1="51829" y1="83118" x2="53518" y2="73210"/>
                        <a14:foregroundMark x1="58755" y1="66221" x2="60156" y2="64469"/>
                        <a14:foregroundMark x1="59530" y1="61783" x2="59473" y2="61538"/>
                        <a14:foregroundMark x1="60156" y1="64469" x2="59774" y2="62830"/>
                        <a14:foregroundMark x1="5340" y1="70301" x2="5248" y2="70818"/>
                        <a14:foregroundMark x1="17108" y1="80414" x2="27148" y2="73626"/>
                        <a14:foregroundMark x1="12837" y1="83301" x2="12996" y2="83194"/>
                        <a14:foregroundMark x1="27148" y1="73626" x2="30078" y2="68742"/>
                        <a14:backgroundMark x1="4004" y1="60928" x2="4102" y2="57998"/>
                        <a14:backgroundMark x1="6152" y1="53968" x2="9570" y2="47863"/>
                        <a14:backgroundMark x1="9570" y1="47863" x2="6738" y2="41880"/>
                        <a14:backgroundMark x1="6738" y1="41880" x2="6152" y2="51770"/>
                        <a14:backgroundMark x1="6152" y1="51770" x2="6641" y2="52991"/>
                        <a14:backgroundMark x1="5664" y1="53480" x2="4395" y2="57631"/>
                        <a14:backgroundMark x1="6152" y1="53968" x2="8203" y2="57998"/>
                        <a14:backgroundMark x1="6641" y1="61172" x2="7422" y2="68620"/>
                        <a14:backgroundMark x1="7422" y1="68620" x2="3516" y2="62882"/>
                        <a14:backgroundMark x1="3516" y1="62882" x2="7422" y2="61172"/>
                        <a14:backgroundMark x1="6738" y1="69719" x2="4883" y2="63126"/>
                        <a14:backgroundMark x1="6445" y1="70818" x2="6445" y2="70818"/>
                        <a14:backgroundMark x1="7422" y1="69963" x2="3223" y2="67155"/>
                        <a14:backgroundMark x1="5664" y1="70574" x2="3906" y2="62149"/>
                        <a14:backgroundMark x1="3906" y1="62149" x2="5078" y2="70208"/>
                        <a14:backgroundMark x1="4883" y1="70208" x2="4395" y2="57875"/>
                        <a14:backgroundMark x1="4395" y1="57875" x2="4688" y2="65324"/>
                        <a14:backgroundMark x1="4688" y1="65324" x2="4688" y2="65568"/>
                        <a14:backgroundMark x1="11035" y1="47619" x2="10547" y2="44689"/>
                        <a14:backgroundMark x1="5176" y1="39194" x2="9082" y2="34188"/>
                        <a14:backgroundMark x1="9082" y1="34188" x2="5957" y2="41148"/>
                        <a14:backgroundMark x1="5957" y1="41148" x2="6641" y2="42247"/>
                        <a14:backgroundMark x1="5176" y1="36630" x2="5371" y2="41026"/>
                        <a14:backgroundMark x1="7910" y1="36020" x2="16602" y2="33944"/>
                        <a14:backgroundMark x1="76172" y1="69597" x2="76074" y2="69597"/>
                        <a14:backgroundMark x1="79102" y1="62515" x2="79004" y2="62882"/>
                        <a14:backgroundMark x1="79395" y1="64835" x2="79395" y2="64835"/>
                        <a14:backgroundMark x1="80176" y1="47741" x2="80176" y2="47741"/>
                        <a14:backgroundMark x1="79102" y1="47741" x2="79102" y2="47741"/>
                        <a14:backgroundMark x1="78516" y1="47741" x2="78516" y2="47741"/>
                        <a14:backgroundMark x1="49316" y1="4396" x2="49316" y2="4396"/>
                        <a14:backgroundMark x1="50000" y1="3053" x2="50391" y2="3175"/>
                        <a14:backgroundMark x1="49902" y1="2564" x2="48145" y2="5617"/>
                        <a14:backgroundMark x1="50195" y1="2442" x2="50195" y2="1343"/>
                        <a14:backgroundMark x1="50000" y1="5250" x2="52344" y2="1832"/>
                        <a14:backgroundMark x1="50488" y1="3053" x2="51660" y2="3175"/>
                        <a14:backgroundMark x1="50391" y1="6716" x2="49219" y2="3541"/>
                        <a14:backgroundMark x1="42285" y1="611" x2="48535" y2="1587"/>
                        <a14:backgroundMark x1="48535" y1="1587" x2="40820" y2="1465"/>
                        <a14:backgroundMark x1="81445" y1="8181" x2="81348" y2="8791"/>
                        <a14:backgroundMark x1="82227" y1="244" x2="82031" y2="611"/>
                        <a14:backgroundMark x1="82031" y1="855" x2="82129" y2="1221"/>
                        <a14:backgroundMark x1="83105" y1="2076" x2="84082" y2="3053"/>
                        <a14:backgroundMark x1="83105" y1="855" x2="83887" y2="1709"/>
                        <a14:backgroundMark x1="55957" y1="5495" x2="55859" y2="5128"/>
                        <a14:backgroundMark x1="57324" y1="15263" x2="56836" y2="12332"/>
                        <a14:backgroundMark x1="55371" y1="13065" x2="56348" y2="15018"/>
                        <a14:backgroundMark x1="67578" y1="25885" x2="68848" y2="30159"/>
                        <a14:backgroundMark x1="48730" y1="23321" x2="49219" y2="25031"/>
                        <a14:backgroundMark x1="42773" y1="18803" x2="42676" y2="21490"/>
                        <a14:backgroundMark x1="44824" y1="41514" x2="45410" y2="41026"/>
                        <a14:backgroundMark x1="59277" y1="64591" x2="59375" y2="74359"/>
                        <a14:backgroundMark x1="59375" y1="74359" x2="53906" y2="68620"/>
                        <a14:backgroundMark x1="53906" y1="68620" x2="58984" y2="63858"/>
                        <a14:backgroundMark x1="58984" y1="63858" x2="59375" y2="63736"/>
                        <a14:backgroundMark x1="57520" y1="65324" x2="53418" y2="73138"/>
                        <a14:backgroundMark x1="51855" y1="83150" x2="44141" y2="89744"/>
                        <a14:backgroundMark x1="44141" y1="89744" x2="52441" y2="87179"/>
                        <a14:backgroundMark x1="52441" y1="87179" x2="51172" y2="81685"/>
                        <a14:backgroundMark x1="38965" y1="92552" x2="25586" y2="88156"/>
                        <a14:backgroundMark x1="25586" y1="88156" x2="20605" y2="83394"/>
                        <a14:backgroundMark x1="20605" y1="83394" x2="7813" y2="79731"/>
                        <a14:backgroundMark x1="7813" y1="79731" x2="13672" y2="88645"/>
                        <a14:backgroundMark x1="13672" y1="88645" x2="27051" y2="98657"/>
                        <a14:backgroundMark x1="27051" y1="98657" x2="38184" y2="96215"/>
                        <a14:backgroundMark x1="38184" y1="96215" x2="33789" y2="90965"/>
                        <a14:backgroundMark x1="33789" y1="90965" x2="33301" y2="90965"/>
                        <a14:backgroundMark x1="5371" y1="74847" x2="6934" y2="80952"/>
                        <a14:backgroundMark x1="33301" y1="95604" x2="39453" y2="93284"/>
                        <a14:backgroundMark x1="4492" y1="70818" x2="5762" y2="77411"/>
                        <a14:backgroundMark x1="61816" y1="52259" x2="63379" y2="56532"/>
                        <a14:backgroundMark x1="53906" y1="54823" x2="55957" y2="56410"/>
                        <a14:backgroundMark x1="46875" y1="40415" x2="43164" y2="40415"/>
                        <a14:backgroundMark x1="47656" y1="37485" x2="45117" y2="38950"/>
                        <a14:backgroundMark x1="29297" y1="15751" x2="33594" y2="168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448472">
            <a:off x="7127368" y="1095614"/>
            <a:ext cx="1095242" cy="3132276"/>
          </a:xfrm>
          <a:prstGeom prst="rect">
            <a:avLst/>
          </a:prstGeom>
        </p:spPr>
      </p:pic>
      <p:pic>
        <p:nvPicPr>
          <p:cNvPr id="14" name="Picture 13">
            <a:extLst>
              <a:ext uri="{FF2B5EF4-FFF2-40B4-BE49-F238E27FC236}">
                <a16:creationId xmlns:a16="http://schemas.microsoft.com/office/drawing/2014/main" id="{30374A8D-6034-7459-4C7C-D3B159B2F48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26" b="89970" l="7500" r="94063">
                        <a14:foregroundMark x1="7604" y1="36474" x2="17708" y2="78419"/>
                        <a14:foregroundMark x1="89063" y1="68845" x2="94063" y2="35714"/>
                        <a14:foregroundMark x1="94063" y1="35714" x2="94063" y2="3571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20348699">
            <a:off x="7703039" y="412280"/>
            <a:ext cx="1424319" cy="976252"/>
          </a:xfrm>
          <a:prstGeom prst="rect">
            <a:avLst/>
          </a:prstGeom>
        </p:spPr>
      </p:pic>
      <p:sp>
        <p:nvSpPr>
          <p:cNvPr id="34" name="Freeform: Shape 33">
            <a:extLst>
              <a:ext uri="{FF2B5EF4-FFF2-40B4-BE49-F238E27FC236}">
                <a16:creationId xmlns:a16="http://schemas.microsoft.com/office/drawing/2014/main" id="{CCB176B5-9772-7ACB-15D8-9CB7ABF17A60}"/>
              </a:ext>
            </a:extLst>
          </p:cNvPr>
          <p:cNvSpPr/>
          <p:nvPr/>
        </p:nvSpPr>
        <p:spPr>
          <a:xfrm>
            <a:off x="7554191" y="1444336"/>
            <a:ext cx="1080654" cy="342900"/>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C6332A76-59CE-BF96-FB67-9761FD182D9D}"/>
              </a:ext>
            </a:extLst>
          </p:cNvPr>
          <p:cNvSpPr/>
          <p:nvPr/>
        </p:nvSpPr>
        <p:spPr>
          <a:xfrm rot="355123">
            <a:off x="7011278" y="2686273"/>
            <a:ext cx="1142494" cy="342900"/>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808F4DBC-44A3-109A-81EC-868116E68EF8}"/>
              </a:ext>
            </a:extLst>
          </p:cNvPr>
          <p:cNvSpPr txBox="1"/>
          <p:nvPr/>
        </p:nvSpPr>
        <p:spPr>
          <a:xfrm>
            <a:off x="417637" y="158676"/>
            <a:ext cx="1751625" cy="1815882"/>
          </a:xfrm>
          <a:prstGeom prst="rect">
            <a:avLst/>
          </a:prstGeom>
          <a:noFill/>
        </p:spPr>
        <p:txBody>
          <a:bodyPr wrap="square" rtlCol="0">
            <a:spAutoFit/>
          </a:bodyPr>
          <a:lstStyle/>
          <a:p>
            <a:r>
              <a:rPr lang="en-US" sz="2800" b="1" dirty="0"/>
              <a:t>Questions For Potential Solutions</a:t>
            </a:r>
          </a:p>
        </p:txBody>
      </p:sp>
    </p:spTree>
    <p:extLst>
      <p:ext uri="{BB962C8B-B14F-4D97-AF65-F5344CB8AC3E}">
        <p14:creationId xmlns:p14="http://schemas.microsoft.com/office/powerpoint/2010/main" val="157319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2DA3F3C-7D6F-E402-F274-6BD0E2F35DBC}"/>
              </a:ext>
            </a:extLst>
          </p:cNvPr>
          <p:cNvSpPr/>
          <p:nvPr/>
        </p:nvSpPr>
        <p:spPr>
          <a:xfrm>
            <a:off x="4514720" y="4571833"/>
            <a:ext cx="3276937" cy="9144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67796AF-A82C-991F-2838-B52F819CA0DE}"/>
              </a:ext>
            </a:extLst>
          </p:cNvPr>
          <p:cNvSpPr/>
          <p:nvPr/>
        </p:nvSpPr>
        <p:spPr>
          <a:xfrm>
            <a:off x="3699893" y="881285"/>
            <a:ext cx="4912659" cy="976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5C0669C-5E4C-DCE1-AF99-797C34CF45A2}"/>
              </a:ext>
            </a:extLst>
          </p:cNvPr>
          <p:cNvCxnSpPr>
            <a:cxnSpLocks/>
            <a:stCxn id="4" idx="2"/>
            <a:endCxn id="13" idx="2"/>
          </p:cNvCxnSpPr>
          <p:nvPr/>
        </p:nvCxnSpPr>
        <p:spPr>
          <a:xfrm>
            <a:off x="3699893" y="1369396"/>
            <a:ext cx="814827" cy="3659637"/>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A573B89-C476-8A7B-C223-4BFA63AE11A5}"/>
              </a:ext>
            </a:extLst>
          </p:cNvPr>
          <p:cNvCxnSpPr>
            <a:cxnSpLocks/>
            <a:stCxn id="4" idx="6"/>
            <a:endCxn id="13" idx="6"/>
          </p:cNvCxnSpPr>
          <p:nvPr/>
        </p:nvCxnSpPr>
        <p:spPr>
          <a:xfrm flipH="1">
            <a:off x="7791657" y="1369396"/>
            <a:ext cx="820895" cy="3659637"/>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2E773A6-EB77-A3DB-437A-BCBB5835DBE4}"/>
              </a:ext>
            </a:extLst>
          </p:cNvPr>
          <p:cNvPicPr>
            <a:picLocks noChangeAspect="1"/>
          </p:cNvPicPr>
          <p:nvPr/>
        </p:nvPicPr>
        <p:blipFill>
          <a:blip r:embed="rId2"/>
          <a:stretch>
            <a:fillRect/>
          </a:stretch>
        </p:blipFill>
        <p:spPr>
          <a:xfrm rot="479481">
            <a:off x="3828266" y="1336551"/>
            <a:ext cx="4535466" cy="2487408"/>
          </a:xfrm>
          <a:prstGeom prst="ellipse">
            <a:avLst/>
          </a:prstGeom>
          <a:scene3d>
            <a:camera prst="isometricOffAxis1Top"/>
            <a:lightRig rig="threePt" dir="t"/>
          </a:scene3d>
        </p:spPr>
      </p:pic>
      <p:pic>
        <p:nvPicPr>
          <p:cNvPr id="3" name="Picture 2">
            <a:extLst>
              <a:ext uri="{FF2B5EF4-FFF2-40B4-BE49-F238E27FC236}">
                <a16:creationId xmlns:a16="http://schemas.microsoft.com/office/drawing/2014/main" id="{AD67D291-EC94-C3D9-89EC-F414F1160AC9}"/>
              </a:ext>
            </a:extLst>
          </p:cNvPr>
          <p:cNvPicPr>
            <a:picLocks noChangeAspect="1"/>
          </p:cNvPicPr>
          <p:nvPr/>
        </p:nvPicPr>
        <p:blipFill>
          <a:blip r:embed="rId3"/>
          <a:stretch>
            <a:fillRect/>
          </a:stretch>
        </p:blipFill>
        <p:spPr>
          <a:xfrm rot="365502">
            <a:off x="4184195" y="2511324"/>
            <a:ext cx="3937987" cy="2681452"/>
          </a:xfrm>
          <a:prstGeom prst="ellipse">
            <a:avLst/>
          </a:prstGeom>
          <a:scene3d>
            <a:camera prst="isometricOffAxis1Top"/>
            <a:lightRig rig="threePt" dir="t"/>
          </a:scene3d>
        </p:spPr>
      </p:pic>
      <p:pic>
        <p:nvPicPr>
          <p:cNvPr id="89" name="Picture 88">
            <a:extLst>
              <a:ext uri="{FF2B5EF4-FFF2-40B4-BE49-F238E27FC236}">
                <a16:creationId xmlns:a16="http://schemas.microsoft.com/office/drawing/2014/main" id="{48EC7AED-AD55-8B0A-352F-D71A151B09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250" b="90000" l="10000" r="97000">
                        <a14:foregroundMark x1="87500" y1="41000" x2="99333" y2="44125"/>
                        <a14:foregroundMark x1="99333" y1="44125" x2="91333" y2="64375"/>
                        <a14:foregroundMark x1="91333" y1="64375" x2="81000" y2="52500"/>
                        <a14:foregroundMark x1="81000" y1="52500" x2="89000" y2="38375"/>
                        <a14:foregroundMark x1="89000" y1="38375" x2="89500" y2="38500"/>
                        <a14:foregroundMark x1="97000" y1="52375" x2="95167" y2="42625"/>
                        <a14:foregroundMark x1="49000" y1="6875" x2="58667" y2="8500"/>
                        <a14:foregroundMark x1="74333" y1="7125" x2="87167" y2="11500"/>
                        <a14:foregroundMark x1="87167" y1="11500" x2="77333" y2="8000"/>
                        <a14:foregroundMark x1="77333" y1="8000" x2="86500" y2="6375"/>
                        <a14:foregroundMark x1="47167" y1="5250" x2="56667" y2="5500"/>
                        <a14:backgroundMark x1="32833" y1="55375" x2="22333" y2="62625"/>
                        <a14:backgroundMark x1="22333" y1="62625" x2="17000" y2="83250"/>
                        <a14:backgroundMark x1="17000" y1="83250" x2="30167" y2="89375"/>
                        <a14:backgroundMark x1="30167" y1="89375" x2="38333" y2="77750"/>
                        <a14:backgroundMark x1="38333" y1="77750" x2="31000" y2="553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949748" y="-486415"/>
            <a:ext cx="3545817" cy="2753180"/>
          </a:xfrm>
          <a:prstGeom prst="rect">
            <a:avLst/>
          </a:prstGeom>
        </p:spPr>
      </p:pic>
      <p:sp>
        <p:nvSpPr>
          <p:cNvPr id="7" name="Oval 6">
            <a:extLst>
              <a:ext uri="{FF2B5EF4-FFF2-40B4-BE49-F238E27FC236}">
                <a16:creationId xmlns:a16="http://schemas.microsoft.com/office/drawing/2014/main" id="{556C747D-EA26-5280-DF06-7C7350A4DA83}"/>
              </a:ext>
            </a:extLst>
          </p:cNvPr>
          <p:cNvSpPr/>
          <p:nvPr/>
        </p:nvSpPr>
        <p:spPr>
          <a:xfrm flipH="1">
            <a:off x="4836200" y="3516636"/>
            <a:ext cx="2596247" cy="6555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lumMod val="95000"/>
                  </a:schemeClr>
                </a:solidFill>
              </a:rPr>
              <a:t>What do the standardizing organizations require?</a:t>
            </a:r>
          </a:p>
        </p:txBody>
      </p:sp>
      <p:sp>
        <p:nvSpPr>
          <p:cNvPr id="9" name="Rectangle: Diagonal Corners Rounded 8">
            <a:extLst>
              <a:ext uri="{FF2B5EF4-FFF2-40B4-BE49-F238E27FC236}">
                <a16:creationId xmlns:a16="http://schemas.microsoft.com/office/drawing/2014/main" id="{E4EE1086-A5CB-9B7A-FB94-B34F90D4CAFB}"/>
              </a:ext>
            </a:extLst>
          </p:cNvPr>
          <p:cNvSpPr/>
          <p:nvPr/>
        </p:nvSpPr>
        <p:spPr>
          <a:xfrm>
            <a:off x="434348" y="2158381"/>
            <a:ext cx="2068946" cy="1693669"/>
          </a:xfrm>
          <a:prstGeom prst="round2Diag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lumMod val="95000"/>
                  </a:schemeClr>
                </a:solidFill>
              </a:rPr>
              <a:t>What does the professional community recommend?</a:t>
            </a:r>
          </a:p>
        </p:txBody>
      </p:sp>
      <p:sp>
        <p:nvSpPr>
          <p:cNvPr id="10" name="Rectangle: Diagonal Corners Rounded 9">
            <a:extLst>
              <a:ext uri="{FF2B5EF4-FFF2-40B4-BE49-F238E27FC236}">
                <a16:creationId xmlns:a16="http://schemas.microsoft.com/office/drawing/2014/main" id="{D4403574-6EB4-FA74-AA50-77C928EBB5E8}"/>
              </a:ext>
            </a:extLst>
          </p:cNvPr>
          <p:cNvSpPr/>
          <p:nvPr/>
        </p:nvSpPr>
        <p:spPr>
          <a:xfrm>
            <a:off x="460391" y="4127150"/>
            <a:ext cx="2042903" cy="2200498"/>
          </a:xfrm>
          <a:prstGeom prst="round2Diag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lumMod val="95000"/>
                  </a:schemeClr>
                </a:solidFill>
              </a:rPr>
              <a:t>Ask Each Department: Within your field of expertise, what would be considered reasonable?</a:t>
            </a:r>
          </a:p>
        </p:txBody>
      </p:sp>
      <p:sp>
        <p:nvSpPr>
          <p:cNvPr id="14" name="Oval 13">
            <a:extLst>
              <a:ext uri="{FF2B5EF4-FFF2-40B4-BE49-F238E27FC236}">
                <a16:creationId xmlns:a16="http://schemas.microsoft.com/office/drawing/2014/main" id="{00B20F01-E892-F46D-DDC9-FCD525557FCB}"/>
              </a:ext>
            </a:extLst>
          </p:cNvPr>
          <p:cNvSpPr/>
          <p:nvPr/>
        </p:nvSpPr>
        <p:spPr>
          <a:xfrm>
            <a:off x="4903694" y="4715436"/>
            <a:ext cx="2608730" cy="5827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t>Reasonable due diligence per area of expertise </a:t>
            </a:r>
          </a:p>
        </p:txBody>
      </p:sp>
      <p:sp>
        <p:nvSpPr>
          <p:cNvPr id="19" name="Oval 18">
            <a:extLst>
              <a:ext uri="{FF2B5EF4-FFF2-40B4-BE49-F238E27FC236}">
                <a16:creationId xmlns:a16="http://schemas.microsoft.com/office/drawing/2014/main" id="{85264E98-B4ED-9772-AEF7-83DCA2486E30}"/>
              </a:ext>
            </a:extLst>
          </p:cNvPr>
          <p:cNvSpPr/>
          <p:nvPr/>
        </p:nvSpPr>
        <p:spPr>
          <a:xfrm flipH="1">
            <a:off x="4979066" y="2351228"/>
            <a:ext cx="2596247" cy="4656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lumMod val="95000"/>
                  </a:schemeClr>
                </a:solidFill>
              </a:rPr>
              <a:t>What does the country in question state?</a:t>
            </a:r>
          </a:p>
        </p:txBody>
      </p:sp>
      <p:pic>
        <p:nvPicPr>
          <p:cNvPr id="12" name="Picture 11">
            <a:extLst>
              <a:ext uri="{FF2B5EF4-FFF2-40B4-BE49-F238E27FC236}">
                <a16:creationId xmlns:a16="http://schemas.microsoft.com/office/drawing/2014/main" id="{7092F7D4-504F-055B-0DD0-7C05549576E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955098" y="881285"/>
            <a:ext cx="1784534" cy="4795354"/>
          </a:xfrm>
          <a:prstGeom prst="rect">
            <a:avLst/>
          </a:prstGeom>
        </p:spPr>
      </p:pic>
      <p:pic>
        <p:nvPicPr>
          <p:cNvPr id="15" name="Picture 14">
            <a:extLst>
              <a:ext uri="{FF2B5EF4-FFF2-40B4-BE49-F238E27FC236}">
                <a16:creationId xmlns:a16="http://schemas.microsoft.com/office/drawing/2014/main" id="{BE78CC62-5DBF-45B1-1406-3815773C95E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75" b="98046" l="4102" r="89844">
                        <a14:foregroundMark x1="88086" y1="48352" x2="97266" y2="53114"/>
                        <a14:foregroundMark x1="97266" y1="53114" x2="95508" y2="42369"/>
                        <a14:foregroundMark x1="95508" y1="42369" x2="99121" y2="11111"/>
                        <a14:foregroundMark x1="99121" y1="11111" x2="97754" y2="3785"/>
                        <a14:foregroundMark x1="97754" y1="3785" x2="86621" y2="611"/>
                        <a14:foregroundMark x1="82386" y1="871" x2="51890" y2="2747"/>
                        <a14:foregroundMark x1="86621" y1="611" x2="85018" y2="710"/>
                        <a14:foregroundMark x1="69684" y1="29787" x2="73438" y2="33822"/>
                        <a14:foregroundMark x1="57893" y1="17115" x2="66499" y2="26365"/>
                        <a14:foregroundMark x1="56102" y1="15190" x2="57803" y2="17018"/>
                        <a14:foregroundMark x1="45425" y1="3715" x2="54616" y2="13593"/>
                        <a14:foregroundMark x1="39694" y1="92725" x2="43612" y2="90941"/>
                        <a14:foregroundMark x1="51829" y1="83118" x2="53518" y2="73210"/>
                        <a14:foregroundMark x1="58755" y1="66221" x2="60156" y2="64469"/>
                        <a14:foregroundMark x1="59530" y1="61783" x2="59473" y2="61538"/>
                        <a14:foregroundMark x1="60156" y1="64469" x2="59774" y2="62830"/>
                        <a14:foregroundMark x1="5340" y1="70301" x2="5248" y2="70818"/>
                        <a14:foregroundMark x1="17108" y1="80414" x2="27148" y2="73626"/>
                        <a14:foregroundMark x1="12837" y1="83301" x2="12996" y2="83194"/>
                        <a14:foregroundMark x1="27148" y1="73626" x2="30078" y2="68742"/>
                        <a14:backgroundMark x1="4004" y1="60928" x2="4102" y2="57998"/>
                        <a14:backgroundMark x1="6152" y1="53968" x2="9570" y2="47863"/>
                        <a14:backgroundMark x1="9570" y1="47863" x2="6738" y2="41880"/>
                        <a14:backgroundMark x1="6738" y1="41880" x2="6152" y2="51770"/>
                        <a14:backgroundMark x1="6152" y1="51770" x2="6641" y2="52991"/>
                        <a14:backgroundMark x1="5664" y1="53480" x2="4395" y2="57631"/>
                        <a14:backgroundMark x1="6152" y1="53968" x2="8203" y2="57998"/>
                        <a14:backgroundMark x1="6641" y1="61172" x2="7422" y2="68620"/>
                        <a14:backgroundMark x1="7422" y1="68620" x2="3516" y2="62882"/>
                        <a14:backgroundMark x1="3516" y1="62882" x2="7422" y2="61172"/>
                        <a14:backgroundMark x1="6738" y1="69719" x2="4883" y2="63126"/>
                        <a14:backgroundMark x1="6445" y1="70818" x2="6445" y2="70818"/>
                        <a14:backgroundMark x1="7422" y1="69963" x2="3223" y2="67155"/>
                        <a14:backgroundMark x1="5664" y1="70574" x2="3906" y2="62149"/>
                        <a14:backgroundMark x1="3906" y1="62149" x2="5078" y2="70208"/>
                        <a14:backgroundMark x1="4883" y1="70208" x2="4395" y2="57875"/>
                        <a14:backgroundMark x1="4395" y1="57875" x2="4688" y2="65324"/>
                        <a14:backgroundMark x1="4688" y1="65324" x2="4688" y2="65568"/>
                        <a14:backgroundMark x1="11035" y1="47619" x2="10547" y2="44689"/>
                        <a14:backgroundMark x1="5176" y1="39194" x2="9082" y2="34188"/>
                        <a14:backgroundMark x1="9082" y1="34188" x2="5957" y2="41148"/>
                        <a14:backgroundMark x1="5957" y1="41148" x2="6641" y2="42247"/>
                        <a14:backgroundMark x1="5176" y1="36630" x2="5371" y2="41026"/>
                        <a14:backgroundMark x1="7910" y1="36020" x2="16602" y2="33944"/>
                        <a14:backgroundMark x1="76172" y1="69597" x2="76074" y2="69597"/>
                        <a14:backgroundMark x1="79102" y1="62515" x2="79004" y2="62882"/>
                        <a14:backgroundMark x1="79395" y1="64835" x2="79395" y2="64835"/>
                        <a14:backgroundMark x1="80176" y1="47741" x2="80176" y2="47741"/>
                        <a14:backgroundMark x1="79102" y1="47741" x2="79102" y2="47741"/>
                        <a14:backgroundMark x1="78516" y1="47741" x2="78516" y2="47741"/>
                        <a14:backgroundMark x1="49316" y1="4396" x2="49316" y2="4396"/>
                        <a14:backgroundMark x1="50000" y1="3053" x2="50391" y2="3175"/>
                        <a14:backgroundMark x1="49902" y1="2564" x2="48145" y2="5617"/>
                        <a14:backgroundMark x1="50195" y1="2442" x2="50195" y2="1343"/>
                        <a14:backgroundMark x1="50000" y1="5250" x2="52344" y2="1832"/>
                        <a14:backgroundMark x1="50488" y1="3053" x2="51660" y2="3175"/>
                        <a14:backgroundMark x1="50391" y1="6716" x2="49219" y2="3541"/>
                        <a14:backgroundMark x1="42285" y1="611" x2="48535" y2="1587"/>
                        <a14:backgroundMark x1="48535" y1="1587" x2="40820" y2="1465"/>
                        <a14:backgroundMark x1="81445" y1="8181" x2="81348" y2="8791"/>
                        <a14:backgroundMark x1="82227" y1="244" x2="82031" y2="611"/>
                        <a14:backgroundMark x1="82031" y1="855" x2="82129" y2="1221"/>
                        <a14:backgroundMark x1="83105" y1="2076" x2="84082" y2="3053"/>
                        <a14:backgroundMark x1="83105" y1="855" x2="83887" y2="1709"/>
                        <a14:backgroundMark x1="55957" y1="5495" x2="55859" y2="5128"/>
                        <a14:backgroundMark x1="57324" y1="15263" x2="56836" y2="12332"/>
                        <a14:backgroundMark x1="55371" y1="13065" x2="56348" y2="15018"/>
                        <a14:backgroundMark x1="67578" y1="25885" x2="68848" y2="30159"/>
                        <a14:backgroundMark x1="48730" y1="23321" x2="49219" y2="25031"/>
                        <a14:backgroundMark x1="42773" y1="18803" x2="42676" y2="21490"/>
                        <a14:backgroundMark x1="44824" y1="41514" x2="45410" y2="41026"/>
                        <a14:backgroundMark x1="59277" y1="64591" x2="59375" y2="74359"/>
                        <a14:backgroundMark x1="59375" y1="74359" x2="53906" y2="68620"/>
                        <a14:backgroundMark x1="53906" y1="68620" x2="58984" y2="63858"/>
                        <a14:backgroundMark x1="58984" y1="63858" x2="59375" y2="63736"/>
                        <a14:backgroundMark x1="57520" y1="65324" x2="53418" y2="73138"/>
                        <a14:backgroundMark x1="51855" y1="83150" x2="44141" y2="89744"/>
                        <a14:backgroundMark x1="44141" y1="89744" x2="52441" y2="87179"/>
                        <a14:backgroundMark x1="52441" y1="87179" x2="51172" y2="81685"/>
                        <a14:backgroundMark x1="38965" y1="92552" x2="25586" y2="88156"/>
                        <a14:backgroundMark x1="25586" y1="88156" x2="20605" y2="83394"/>
                        <a14:backgroundMark x1="20605" y1="83394" x2="7813" y2="79731"/>
                        <a14:backgroundMark x1="7813" y1="79731" x2="13672" y2="88645"/>
                        <a14:backgroundMark x1="13672" y1="88645" x2="27051" y2="98657"/>
                        <a14:backgroundMark x1="27051" y1="98657" x2="38184" y2="96215"/>
                        <a14:backgroundMark x1="38184" y1="96215" x2="33789" y2="90965"/>
                        <a14:backgroundMark x1="33789" y1="90965" x2="33301" y2="90965"/>
                        <a14:backgroundMark x1="5371" y1="74847" x2="6934" y2="80952"/>
                        <a14:backgroundMark x1="33301" y1="95604" x2="39453" y2="93284"/>
                        <a14:backgroundMark x1="4492" y1="70818" x2="5762" y2="77411"/>
                        <a14:backgroundMark x1="61816" y1="52259" x2="63379" y2="56532"/>
                        <a14:backgroundMark x1="53906" y1="54823" x2="55957" y2="56410"/>
                        <a14:backgroundMark x1="46875" y1="40415" x2="43164" y2="40415"/>
                        <a14:backgroundMark x1="47656" y1="37485" x2="45117" y2="38950"/>
                        <a14:backgroundMark x1="29297" y1="15751" x2="33594" y2="168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448472">
            <a:off x="7007508" y="1113399"/>
            <a:ext cx="1095242" cy="4875268"/>
          </a:xfrm>
          <a:prstGeom prst="rect">
            <a:avLst/>
          </a:prstGeom>
        </p:spPr>
      </p:pic>
      <p:pic>
        <p:nvPicPr>
          <p:cNvPr id="16" name="Picture 15">
            <a:extLst>
              <a:ext uri="{FF2B5EF4-FFF2-40B4-BE49-F238E27FC236}">
                <a16:creationId xmlns:a16="http://schemas.microsoft.com/office/drawing/2014/main" id="{A79F4FF4-7A04-581D-3C8A-B932399B154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26" b="89970" l="7500" r="94063">
                        <a14:foregroundMark x1="7604" y1="36474" x2="17708" y2="78419"/>
                        <a14:foregroundMark x1="89063" y1="68845" x2="94063" y2="35714"/>
                        <a14:foregroundMark x1="94063" y1="35714" x2="94063" y2="3571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20348699">
            <a:off x="7703039" y="412280"/>
            <a:ext cx="1424319" cy="976252"/>
          </a:xfrm>
          <a:prstGeom prst="rect">
            <a:avLst/>
          </a:prstGeom>
        </p:spPr>
      </p:pic>
      <p:sp>
        <p:nvSpPr>
          <p:cNvPr id="17" name="Freeform: Shape 16">
            <a:extLst>
              <a:ext uri="{FF2B5EF4-FFF2-40B4-BE49-F238E27FC236}">
                <a16:creationId xmlns:a16="http://schemas.microsoft.com/office/drawing/2014/main" id="{36C85DCB-0E9B-DC50-0960-19A72DF5BD23}"/>
              </a:ext>
            </a:extLst>
          </p:cNvPr>
          <p:cNvSpPr/>
          <p:nvPr/>
        </p:nvSpPr>
        <p:spPr>
          <a:xfrm rot="355123">
            <a:off x="7011278" y="2686273"/>
            <a:ext cx="1142494" cy="342900"/>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reeform: Shape 17">
            <a:extLst>
              <a:ext uri="{FF2B5EF4-FFF2-40B4-BE49-F238E27FC236}">
                <a16:creationId xmlns:a16="http://schemas.microsoft.com/office/drawing/2014/main" id="{99DC8D0E-3B29-E817-AA28-94BF222A1A1E}"/>
              </a:ext>
            </a:extLst>
          </p:cNvPr>
          <p:cNvSpPr/>
          <p:nvPr/>
        </p:nvSpPr>
        <p:spPr>
          <a:xfrm rot="355123">
            <a:off x="6770866" y="3971142"/>
            <a:ext cx="1142494" cy="342900"/>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F3F0364A-7E9D-EAD2-C47F-77E982281A2D}"/>
              </a:ext>
            </a:extLst>
          </p:cNvPr>
          <p:cNvSpPr/>
          <p:nvPr/>
        </p:nvSpPr>
        <p:spPr>
          <a:xfrm rot="355123">
            <a:off x="7017160" y="4997279"/>
            <a:ext cx="753979" cy="436916"/>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D547D40F-FC66-CEA4-C7ED-F3030FE5A622}"/>
              </a:ext>
            </a:extLst>
          </p:cNvPr>
          <p:cNvSpPr txBox="1"/>
          <p:nvPr/>
        </p:nvSpPr>
        <p:spPr>
          <a:xfrm>
            <a:off x="417637" y="158676"/>
            <a:ext cx="1751625" cy="1815882"/>
          </a:xfrm>
          <a:prstGeom prst="rect">
            <a:avLst/>
          </a:prstGeom>
          <a:noFill/>
        </p:spPr>
        <p:txBody>
          <a:bodyPr wrap="square" rtlCol="0">
            <a:spAutoFit/>
          </a:bodyPr>
          <a:lstStyle/>
          <a:p>
            <a:r>
              <a:rPr lang="en-US" sz="2800" dirty="0"/>
              <a:t>Questions For Potential Solutions</a:t>
            </a:r>
          </a:p>
        </p:txBody>
      </p:sp>
      <p:sp>
        <p:nvSpPr>
          <p:cNvPr id="22" name="Freeform: Shape 21">
            <a:extLst>
              <a:ext uri="{FF2B5EF4-FFF2-40B4-BE49-F238E27FC236}">
                <a16:creationId xmlns:a16="http://schemas.microsoft.com/office/drawing/2014/main" id="{C5CAB350-538E-3C66-740E-792156BEE5AD}"/>
              </a:ext>
            </a:extLst>
          </p:cNvPr>
          <p:cNvSpPr/>
          <p:nvPr/>
        </p:nvSpPr>
        <p:spPr>
          <a:xfrm>
            <a:off x="4239491" y="1652155"/>
            <a:ext cx="799280" cy="152002"/>
          </a:xfrm>
          <a:custGeom>
            <a:avLst/>
            <a:gdLst>
              <a:gd name="connsiteX0" fmla="*/ 0 w 799280"/>
              <a:gd name="connsiteY0" fmla="*/ 0 h 152002"/>
              <a:gd name="connsiteX1" fmla="*/ 737754 w 799280"/>
              <a:gd name="connsiteY1" fmla="*/ 135081 h 152002"/>
              <a:gd name="connsiteX2" fmla="*/ 706582 w 799280"/>
              <a:gd name="connsiteY2" fmla="*/ 145472 h 152002"/>
            </a:gdLst>
            <a:ahLst/>
            <a:cxnLst>
              <a:cxn ang="0">
                <a:pos x="connsiteX0" y="connsiteY0"/>
              </a:cxn>
              <a:cxn ang="0">
                <a:pos x="connsiteX1" y="connsiteY1"/>
              </a:cxn>
              <a:cxn ang="0">
                <a:pos x="connsiteX2" y="connsiteY2"/>
              </a:cxn>
            </a:cxnLst>
            <a:rect l="l" t="t" r="r" b="b"/>
            <a:pathLst>
              <a:path w="799280" h="152002">
                <a:moveTo>
                  <a:pt x="0" y="0"/>
                </a:moveTo>
                <a:lnTo>
                  <a:pt x="737754" y="135081"/>
                </a:lnTo>
                <a:cubicBezTo>
                  <a:pt x="855518" y="159326"/>
                  <a:pt x="781050" y="152399"/>
                  <a:pt x="706582" y="1454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726B7177-576F-524F-638D-7EB5A4534F28}"/>
              </a:ext>
            </a:extLst>
          </p:cNvPr>
          <p:cNvSpPr/>
          <p:nvPr/>
        </p:nvSpPr>
        <p:spPr>
          <a:xfrm>
            <a:off x="4145973" y="2696236"/>
            <a:ext cx="1591293" cy="280466"/>
          </a:xfrm>
          <a:custGeom>
            <a:avLst/>
            <a:gdLst>
              <a:gd name="connsiteX0" fmla="*/ 0 w 1497775"/>
              <a:gd name="connsiteY0" fmla="*/ 0 h 254284"/>
              <a:gd name="connsiteX1" fmla="*/ 1257300 w 1497775"/>
              <a:gd name="connsiteY1" fmla="*/ 228600 h 254284"/>
              <a:gd name="connsiteX2" fmla="*/ 1496291 w 1497775"/>
              <a:gd name="connsiteY2" fmla="*/ 238991 h 254284"/>
            </a:gdLst>
            <a:ahLst/>
            <a:cxnLst>
              <a:cxn ang="0">
                <a:pos x="connsiteX0" y="connsiteY0"/>
              </a:cxn>
              <a:cxn ang="0">
                <a:pos x="connsiteX1" y="connsiteY1"/>
              </a:cxn>
              <a:cxn ang="0">
                <a:pos x="connsiteX2" y="connsiteY2"/>
              </a:cxn>
            </a:cxnLst>
            <a:rect l="l" t="t" r="r" b="b"/>
            <a:pathLst>
              <a:path w="1497775" h="254284">
                <a:moveTo>
                  <a:pt x="0" y="0"/>
                </a:moveTo>
                <a:lnTo>
                  <a:pt x="1257300" y="228600"/>
                </a:lnTo>
                <a:cubicBezTo>
                  <a:pt x="1506682" y="268432"/>
                  <a:pt x="1501486" y="253711"/>
                  <a:pt x="1496291" y="238991"/>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AF4E6669-1B6D-717B-0868-D2A8205A762F}"/>
              </a:ext>
            </a:extLst>
          </p:cNvPr>
          <p:cNvSpPr/>
          <p:nvPr/>
        </p:nvSpPr>
        <p:spPr>
          <a:xfrm>
            <a:off x="4374442" y="3926186"/>
            <a:ext cx="935292" cy="268444"/>
          </a:xfrm>
          <a:custGeom>
            <a:avLst/>
            <a:gdLst>
              <a:gd name="connsiteX0" fmla="*/ 0 w 1497775"/>
              <a:gd name="connsiteY0" fmla="*/ 0 h 254284"/>
              <a:gd name="connsiteX1" fmla="*/ 1257300 w 1497775"/>
              <a:gd name="connsiteY1" fmla="*/ 228600 h 254284"/>
              <a:gd name="connsiteX2" fmla="*/ 1496291 w 1497775"/>
              <a:gd name="connsiteY2" fmla="*/ 238991 h 254284"/>
            </a:gdLst>
            <a:ahLst/>
            <a:cxnLst>
              <a:cxn ang="0">
                <a:pos x="connsiteX0" y="connsiteY0"/>
              </a:cxn>
              <a:cxn ang="0">
                <a:pos x="connsiteX1" y="connsiteY1"/>
              </a:cxn>
              <a:cxn ang="0">
                <a:pos x="connsiteX2" y="connsiteY2"/>
              </a:cxn>
            </a:cxnLst>
            <a:rect l="l" t="t" r="r" b="b"/>
            <a:pathLst>
              <a:path w="1497775" h="254284">
                <a:moveTo>
                  <a:pt x="0" y="0"/>
                </a:moveTo>
                <a:lnTo>
                  <a:pt x="1257300" y="228600"/>
                </a:lnTo>
                <a:cubicBezTo>
                  <a:pt x="1506682" y="268432"/>
                  <a:pt x="1501486" y="253711"/>
                  <a:pt x="1496291" y="238991"/>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D92D72A-418C-5933-EDE5-CF58D9B738A4}"/>
              </a:ext>
            </a:extLst>
          </p:cNvPr>
          <p:cNvSpPr txBox="1"/>
          <p:nvPr/>
        </p:nvSpPr>
        <p:spPr>
          <a:xfrm>
            <a:off x="9690145" y="611315"/>
            <a:ext cx="3430674" cy="523220"/>
          </a:xfrm>
          <a:prstGeom prst="rect">
            <a:avLst/>
          </a:prstGeom>
          <a:noFill/>
        </p:spPr>
        <p:txBody>
          <a:bodyPr wrap="square" rtlCol="0">
            <a:spAutoFit/>
          </a:bodyPr>
          <a:lstStyle/>
          <a:p>
            <a:r>
              <a:rPr lang="en-US" sz="2800" dirty="0"/>
              <a:t>Problem</a:t>
            </a:r>
          </a:p>
        </p:txBody>
      </p:sp>
      <p:sp>
        <p:nvSpPr>
          <p:cNvPr id="11" name="TextBox 10">
            <a:extLst>
              <a:ext uri="{FF2B5EF4-FFF2-40B4-BE49-F238E27FC236}">
                <a16:creationId xmlns:a16="http://schemas.microsoft.com/office/drawing/2014/main" id="{A99FE942-1029-0A57-451E-E6E1C22BADBD}"/>
              </a:ext>
            </a:extLst>
          </p:cNvPr>
          <p:cNvSpPr txBox="1"/>
          <p:nvPr/>
        </p:nvSpPr>
        <p:spPr>
          <a:xfrm>
            <a:off x="9599230" y="1752887"/>
            <a:ext cx="2201241" cy="2308324"/>
          </a:xfrm>
          <a:prstGeom prst="rect">
            <a:avLst/>
          </a:prstGeom>
          <a:noFill/>
        </p:spPr>
        <p:txBody>
          <a:bodyPr wrap="square" rtlCol="0">
            <a:spAutoFit/>
          </a:bodyPr>
          <a:lstStyle/>
          <a:p>
            <a:r>
              <a:rPr lang="en-US" dirty="0"/>
              <a:t>Multiple standards from many different countries and organizations to comply with, but only one training session is available due to time constraints. </a:t>
            </a:r>
          </a:p>
        </p:txBody>
      </p:sp>
    </p:spTree>
    <p:extLst>
      <p:ext uri="{BB962C8B-B14F-4D97-AF65-F5344CB8AC3E}">
        <p14:creationId xmlns:p14="http://schemas.microsoft.com/office/powerpoint/2010/main" val="131010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C11FE-377D-23B7-7524-B86D9B092E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0393" y="4125707"/>
            <a:ext cx="6559685" cy="4958256"/>
          </a:xfrm>
          <a:prstGeom prst="rect">
            <a:avLst/>
          </a:prstGeom>
        </p:spPr>
      </p:pic>
      <p:sp>
        <p:nvSpPr>
          <p:cNvPr id="13" name="Oval 12">
            <a:extLst>
              <a:ext uri="{FF2B5EF4-FFF2-40B4-BE49-F238E27FC236}">
                <a16:creationId xmlns:a16="http://schemas.microsoft.com/office/drawing/2014/main" id="{52DA3F3C-7D6F-E402-F274-6BD0E2F35DBC}"/>
              </a:ext>
            </a:extLst>
          </p:cNvPr>
          <p:cNvSpPr/>
          <p:nvPr/>
        </p:nvSpPr>
        <p:spPr>
          <a:xfrm>
            <a:off x="4514720" y="4571833"/>
            <a:ext cx="3276937" cy="9144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67796AF-A82C-991F-2838-B52F819CA0DE}"/>
              </a:ext>
            </a:extLst>
          </p:cNvPr>
          <p:cNvSpPr/>
          <p:nvPr/>
        </p:nvSpPr>
        <p:spPr>
          <a:xfrm>
            <a:off x="3699893" y="881285"/>
            <a:ext cx="4912659" cy="976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5C0669C-5E4C-DCE1-AF99-797C34CF45A2}"/>
              </a:ext>
            </a:extLst>
          </p:cNvPr>
          <p:cNvCxnSpPr>
            <a:cxnSpLocks/>
            <a:stCxn id="4" idx="2"/>
            <a:endCxn id="13" idx="2"/>
          </p:cNvCxnSpPr>
          <p:nvPr/>
        </p:nvCxnSpPr>
        <p:spPr>
          <a:xfrm>
            <a:off x="3699893" y="1369396"/>
            <a:ext cx="814827" cy="3659637"/>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A573B89-C476-8A7B-C223-4BFA63AE11A5}"/>
              </a:ext>
            </a:extLst>
          </p:cNvPr>
          <p:cNvCxnSpPr>
            <a:cxnSpLocks/>
            <a:stCxn id="4" idx="6"/>
            <a:endCxn id="13" idx="6"/>
          </p:cNvCxnSpPr>
          <p:nvPr/>
        </p:nvCxnSpPr>
        <p:spPr>
          <a:xfrm flipH="1">
            <a:off x="7791657" y="1369396"/>
            <a:ext cx="820895" cy="3659637"/>
          </a:xfrm>
          <a:prstGeom prst="line">
            <a:avLst/>
          </a:prstGeom>
          <a:ln w="571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2E773A6-EB77-A3DB-437A-BCBB5835DBE4}"/>
              </a:ext>
            </a:extLst>
          </p:cNvPr>
          <p:cNvPicPr>
            <a:picLocks noChangeAspect="1"/>
          </p:cNvPicPr>
          <p:nvPr/>
        </p:nvPicPr>
        <p:blipFill>
          <a:blip r:embed="rId4"/>
          <a:stretch>
            <a:fillRect/>
          </a:stretch>
        </p:blipFill>
        <p:spPr>
          <a:xfrm rot="479481">
            <a:off x="3828266" y="1336551"/>
            <a:ext cx="4535466" cy="2487408"/>
          </a:xfrm>
          <a:prstGeom prst="ellipse">
            <a:avLst/>
          </a:prstGeom>
          <a:scene3d>
            <a:camera prst="isometricOffAxis1Top"/>
            <a:lightRig rig="threePt" dir="t"/>
          </a:scene3d>
        </p:spPr>
      </p:pic>
      <p:pic>
        <p:nvPicPr>
          <p:cNvPr id="3" name="Picture 2">
            <a:extLst>
              <a:ext uri="{FF2B5EF4-FFF2-40B4-BE49-F238E27FC236}">
                <a16:creationId xmlns:a16="http://schemas.microsoft.com/office/drawing/2014/main" id="{AD67D291-EC94-C3D9-89EC-F414F1160AC9}"/>
              </a:ext>
            </a:extLst>
          </p:cNvPr>
          <p:cNvPicPr>
            <a:picLocks noChangeAspect="1"/>
          </p:cNvPicPr>
          <p:nvPr/>
        </p:nvPicPr>
        <p:blipFill>
          <a:blip r:embed="rId5"/>
          <a:stretch>
            <a:fillRect/>
          </a:stretch>
        </p:blipFill>
        <p:spPr>
          <a:xfrm rot="365502">
            <a:off x="4184195" y="2511324"/>
            <a:ext cx="3937987" cy="2681452"/>
          </a:xfrm>
          <a:prstGeom prst="ellipse">
            <a:avLst/>
          </a:prstGeom>
          <a:scene3d>
            <a:camera prst="isometricOffAxis1Top"/>
            <a:lightRig rig="threePt" dir="t"/>
          </a:scene3d>
        </p:spPr>
      </p:pic>
      <p:pic>
        <p:nvPicPr>
          <p:cNvPr id="89" name="Picture 88">
            <a:extLst>
              <a:ext uri="{FF2B5EF4-FFF2-40B4-BE49-F238E27FC236}">
                <a16:creationId xmlns:a16="http://schemas.microsoft.com/office/drawing/2014/main" id="{48EC7AED-AD55-8B0A-352F-D71A151B095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250" b="90000" l="10000" r="97000">
                        <a14:foregroundMark x1="87500" y1="41000" x2="99333" y2="44125"/>
                        <a14:foregroundMark x1="99333" y1="44125" x2="91333" y2="64375"/>
                        <a14:foregroundMark x1="91333" y1="64375" x2="81000" y2="52500"/>
                        <a14:foregroundMark x1="81000" y1="52500" x2="89000" y2="38375"/>
                        <a14:foregroundMark x1="89000" y1="38375" x2="89500" y2="38500"/>
                        <a14:foregroundMark x1="97000" y1="52375" x2="95167" y2="42625"/>
                        <a14:foregroundMark x1="49000" y1="6875" x2="58667" y2="8500"/>
                        <a14:foregroundMark x1="74333" y1="7125" x2="87167" y2="11500"/>
                        <a14:foregroundMark x1="87167" y1="11500" x2="77333" y2="8000"/>
                        <a14:foregroundMark x1="77333" y1="8000" x2="86500" y2="6375"/>
                        <a14:foregroundMark x1="47167" y1="5250" x2="56667" y2="5500"/>
                        <a14:backgroundMark x1="32833" y1="55375" x2="22333" y2="62625"/>
                        <a14:backgroundMark x1="22333" y1="62625" x2="17000" y2="83250"/>
                        <a14:backgroundMark x1="17000" y1="83250" x2="30167" y2="89375"/>
                        <a14:backgroundMark x1="30167" y1="89375" x2="38333" y2="77750"/>
                        <a14:backgroundMark x1="38333" y1="77750" x2="31000" y2="553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1985375" y="-594259"/>
            <a:ext cx="3545817" cy="2753180"/>
          </a:xfrm>
          <a:prstGeom prst="rect">
            <a:avLst/>
          </a:prstGeom>
        </p:spPr>
      </p:pic>
      <p:sp>
        <p:nvSpPr>
          <p:cNvPr id="7" name="Oval 6">
            <a:extLst>
              <a:ext uri="{FF2B5EF4-FFF2-40B4-BE49-F238E27FC236}">
                <a16:creationId xmlns:a16="http://schemas.microsoft.com/office/drawing/2014/main" id="{556C747D-EA26-5280-DF06-7C7350A4DA83}"/>
              </a:ext>
            </a:extLst>
          </p:cNvPr>
          <p:cNvSpPr/>
          <p:nvPr/>
        </p:nvSpPr>
        <p:spPr>
          <a:xfrm flipH="1">
            <a:off x="4836200" y="3516636"/>
            <a:ext cx="2596247" cy="6555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lumMod val="95000"/>
                  </a:schemeClr>
                </a:solidFill>
              </a:rPr>
              <a:t>What do the standardizing organizations require?</a:t>
            </a:r>
          </a:p>
        </p:txBody>
      </p:sp>
      <p:sp>
        <p:nvSpPr>
          <p:cNvPr id="14" name="Oval 13">
            <a:extLst>
              <a:ext uri="{FF2B5EF4-FFF2-40B4-BE49-F238E27FC236}">
                <a16:creationId xmlns:a16="http://schemas.microsoft.com/office/drawing/2014/main" id="{00B20F01-E892-F46D-DDC9-FCD525557FCB}"/>
              </a:ext>
            </a:extLst>
          </p:cNvPr>
          <p:cNvSpPr/>
          <p:nvPr/>
        </p:nvSpPr>
        <p:spPr>
          <a:xfrm>
            <a:off x="4903694" y="4715436"/>
            <a:ext cx="2608730" cy="5827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t>Reasonable due diligence per area of expertise </a:t>
            </a:r>
          </a:p>
        </p:txBody>
      </p:sp>
      <p:sp>
        <p:nvSpPr>
          <p:cNvPr id="19" name="Oval 18">
            <a:extLst>
              <a:ext uri="{FF2B5EF4-FFF2-40B4-BE49-F238E27FC236}">
                <a16:creationId xmlns:a16="http://schemas.microsoft.com/office/drawing/2014/main" id="{85264E98-B4ED-9772-AEF7-83DCA2486E30}"/>
              </a:ext>
            </a:extLst>
          </p:cNvPr>
          <p:cNvSpPr/>
          <p:nvPr/>
        </p:nvSpPr>
        <p:spPr>
          <a:xfrm flipH="1">
            <a:off x="4979066" y="2351228"/>
            <a:ext cx="2596247" cy="4656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lumMod val="95000"/>
                  </a:schemeClr>
                </a:solidFill>
              </a:rPr>
              <a:t>What does the country in question state?</a:t>
            </a:r>
          </a:p>
        </p:txBody>
      </p:sp>
      <p:sp>
        <p:nvSpPr>
          <p:cNvPr id="11" name="TextBox 10">
            <a:extLst>
              <a:ext uri="{FF2B5EF4-FFF2-40B4-BE49-F238E27FC236}">
                <a16:creationId xmlns:a16="http://schemas.microsoft.com/office/drawing/2014/main" id="{A74A5861-4540-CFEA-D7A2-C8770AC9BC60}"/>
              </a:ext>
            </a:extLst>
          </p:cNvPr>
          <p:cNvSpPr txBox="1"/>
          <p:nvPr/>
        </p:nvSpPr>
        <p:spPr>
          <a:xfrm>
            <a:off x="3106157" y="5725036"/>
            <a:ext cx="6980663" cy="954107"/>
          </a:xfrm>
          <a:prstGeom prst="rect">
            <a:avLst/>
          </a:prstGeom>
          <a:solidFill>
            <a:schemeClr val="bg2"/>
          </a:solidFill>
        </p:spPr>
        <p:txBody>
          <a:bodyPr wrap="square" rtlCol="0">
            <a:spAutoFit/>
          </a:bodyPr>
          <a:lstStyle/>
          <a:p>
            <a:r>
              <a:rPr lang="en-US" sz="1400" b="1" dirty="0">
                <a:solidFill>
                  <a:srgbClr val="663300"/>
                </a:solidFill>
              </a:rPr>
              <a:t>TRAINING: </a:t>
            </a:r>
            <a:r>
              <a:rPr lang="en-US" sz="1400" dirty="0">
                <a:solidFill>
                  <a:srgbClr val="663300"/>
                </a:solidFill>
              </a:rPr>
              <a:t>Provide consolidated standards and definition of due diligence.</a:t>
            </a:r>
          </a:p>
          <a:p>
            <a:endParaRPr lang="en-US" sz="1400" b="1" dirty="0">
              <a:solidFill>
                <a:srgbClr val="663300"/>
              </a:solidFill>
            </a:endParaRPr>
          </a:p>
          <a:p>
            <a:r>
              <a:rPr lang="en-US" sz="1400" b="1" dirty="0">
                <a:solidFill>
                  <a:srgbClr val="663300"/>
                </a:solidFill>
              </a:rPr>
              <a:t>WORKSHOP: </a:t>
            </a:r>
            <a:r>
              <a:rPr lang="en-US" sz="1400" dirty="0">
                <a:solidFill>
                  <a:srgbClr val="663300"/>
                </a:solidFill>
              </a:rPr>
              <a:t>Each Department Develops a plan to conform to the statement with a plan for producing artifacts showing due diligence. </a:t>
            </a:r>
          </a:p>
        </p:txBody>
      </p:sp>
      <p:pic>
        <p:nvPicPr>
          <p:cNvPr id="10" name="Picture 9">
            <a:extLst>
              <a:ext uri="{FF2B5EF4-FFF2-40B4-BE49-F238E27FC236}">
                <a16:creationId xmlns:a16="http://schemas.microsoft.com/office/drawing/2014/main" id="{EBBF3259-275E-3123-E09A-4489ED2A943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75" b="98046" l="4102" r="89844">
                        <a14:foregroundMark x1="88086" y1="48352" x2="97266" y2="53114"/>
                        <a14:foregroundMark x1="97266" y1="53114" x2="95508" y2="42369"/>
                        <a14:foregroundMark x1="95508" y1="42369" x2="99121" y2="11111"/>
                        <a14:foregroundMark x1="99121" y1="11111" x2="97754" y2="3785"/>
                        <a14:foregroundMark x1="97754" y1="3785" x2="86621" y2="611"/>
                        <a14:foregroundMark x1="82386" y1="871" x2="51890" y2="2747"/>
                        <a14:foregroundMark x1="86621" y1="611" x2="85018" y2="710"/>
                        <a14:foregroundMark x1="69684" y1="29787" x2="73438" y2="33822"/>
                        <a14:foregroundMark x1="57893" y1="17115" x2="66499" y2="26365"/>
                        <a14:foregroundMark x1="56102" y1="15190" x2="57803" y2="17018"/>
                        <a14:foregroundMark x1="45425" y1="3715" x2="54616" y2="13593"/>
                        <a14:foregroundMark x1="39694" y1="92725" x2="43612" y2="90941"/>
                        <a14:foregroundMark x1="51829" y1="83118" x2="53518" y2="73210"/>
                        <a14:foregroundMark x1="58755" y1="66221" x2="60156" y2="64469"/>
                        <a14:foregroundMark x1="59530" y1="61783" x2="59473" y2="61538"/>
                        <a14:foregroundMark x1="60156" y1="64469" x2="59774" y2="62830"/>
                        <a14:foregroundMark x1="5340" y1="70301" x2="5248" y2="70818"/>
                        <a14:foregroundMark x1="17108" y1="80414" x2="27148" y2="73626"/>
                        <a14:foregroundMark x1="12837" y1="83301" x2="12996" y2="83194"/>
                        <a14:foregroundMark x1="27148" y1="73626" x2="30078" y2="68742"/>
                        <a14:backgroundMark x1="4004" y1="60928" x2="4102" y2="57998"/>
                        <a14:backgroundMark x1="6152" y1="53968" x2="9570" y2="47863"/>
                        <a14:backgroundMark x1="9570" y1="47863" x2="6738" y2="41880"/>
                        <a14:backgroundMark x1="6738" y1="41880" x2="6152" y2="51770"/>
                        <a14:backgroundMark x1="6152" y1="51770" x2="6641" y2="52991"/>
                        <a14:backgroundMark x1="5664" y1="53480" x2="4395" y2="57631"/>
                        <a14:backgroundMark x1="6152" y1="53968" x2="8203" y2="57998"/>
                        <a14:backgroundMark x1="6641" y1="61172" x2="7422" y2="68620"/>
                        <a14:backgroundMark x1="7422" y1="68620" x2="3516" y2="62882"/>
                        <a14:backgroundMark x1="3516" y1="62882" x2="7422" y2="61172"/>
                        <a14:backgroundMark x1="6738" y1="69719" x2="4883" y2="63126"/>
                        <a14:backgroundMark x1="6445" y1="70818" x2="6445" y2="70818"/>
                        <a14:backgroundMark x1="7422" y1="69963" x2="3223" y2="67155"/>
                        <a14:backgroundMark x1="5664" y1="70574" x2="3906" y2="62149"/>
                        <a14:backgroundMark x1="3906" y1="62149" x2="5078" y2="70208"/>
                        <a14:backgroundMark x1="4883" y1="70208" x2="4395" y2="57875"/>
                        <a14:backgroundMark x1="4395" y1="57875" x2="4688" y2="65324"/>
                        <a14:backgroundMark x1="4688" y1="65324" x2="4688" y2="65568"/>
                        <a14:backgroundMark x1="11035" y1="47619" x2="10547" y2="44689"/>
                        <a14:backgroundMark x1="5176" y1="39194" x2="9082" y2="34188"/>
                        <a14:backgroundMark x1="9082" y1="34188" x2="5957" y2="41148"/>
                        <a14:backgroundMark x1="5957" y1="41148" x2="6641" y2="42247"/>
                        <a14:backgroundMark x1="5176" y1="36630" x2="5371" y2="41026"/>
                        <a14:backgroundMark x1="7910" y1="36020" x2="16602" y2="33944"/>
                        <a14:backgroundMark x1="76172" y1="69597" x2="76074" y2="69597"/>
                        <a14:backgroundMark x1="79102" y1="62515" x2="79004" y2="62882"/>
                        <a14:backgroundMark x1="79395" y1="64835" x2="79395" y2="64835"/>
                        <a14:backgroundMark x1="80176" y1="47741" x2="80176" y2="47741"/>
                        <a14:backgroundMark x1="79102" y1="47741" x2="79102" y2="47741"/>
                        <a14:backgroundMark x1="78516" y1="47741" x2="78516" y2="47741"/>
                        <a14:backgroundMark x1="49316" y1="4396" x2="49316" y2="4396"/>
                        <a14:backgroundMark x1="50000" y1="3053" x2="50391" y2="3175"/>
                        <a14:backgroundMark x1="49902" y1="2564" x2="48145" y2="5617"/>
                        <a14:backgroundMark x1="50195" y1="2442" x2="50195" y2="1343"/>
                        <a14:backgroundMark x1="50000" y1="5250" x2="52344" y2="1832"/>
                        <a14:backgroundMark x1="50488" y1="3053" x2="51660" y2="3175"/>
                        <a14:backgroundMark x1="50391" y1="6716" x2="49219" y2="3541"/>
                        <a14:backgroundMark x1="42285" y1="611" x2="48535" y2="1587"/>
                        <a14:backgroundMark x1="48535" y1="1587" x2="40820" y2="1465"/>
                        <a14:backgroundMark x1="81445" y1="8181" x2="81348" y2="8791"/>
                        <a14:backgroundMark x1="82227" y1="244" x2="82031" y2="611"/>
                        <a14:backgroundMark x1="82031" y1="855" x2="82129" y2="1221"/>
                        <a14:backgroundMark x1="83105" y1="2076" x2="84082" y2="3053"/>
                        <a14:backgroundMark x1="83105" y1="855" x2="83887" y2="1709"/>
                        <a14:backgroundMark x1="55957" y1="5495" x2="55859" y2="5128"/>
                        <a14:backgroundMark x1="57324" y1="15263" x2="56836" y2="12332"/>
                        <a14:backgroundMark x1="55371" y1="13065" x2="56348" y2="15018"/>
                        <a14:backgroundMark x1="67578" y1="25885" x2="68848" y2="30159"/>
                        <a14:backgroundMark x1="48730" y1="23321" x2="49219" y2="25031"/>
                        <a14:backgroundMark x1="42773" y1="18803" x2="42676" y2="21490"/>
                        <a14:backgroundMark x1="44824" y1="41514" x2="45410" y2="41026"/>
                        <a14:backgroundMark x1="59277" y1="64591" x2="59375" y2="74359"/>
                        <a14:backgroundMark x1="59375" y1="74359" x2="53906" y2="68620"/>
                        <a14:backgroundMark x1="53906" y1="68620" x2="58984" y2="63858"/>
                        <a14:backgroundMark x1="58984" y1="63858" x2="59375" y2="63736"/>
                        <a14:backgroundMark x1="57520" y1="65324" x2="53418" y2="73138"/>
                        <a14:backgroundMark x1="51855" y1="83150" x2="44141" y2="89744"/>
                        <a14:backgroundMark x1="44141" y1="89744" x2="52441" y2="87179"/>
                        <a14:backgroundMark x1="52441" y1="87179" x2="51172" y2="81685"/>
                        <a14:backgroundMark x1="38965" y1="92552" x2="25586" y2="88156"/>
                        <a14:backgroundMark x1="25586" y1="88156" x2="20605" y2="83394"/>
                        <a14:backgroundMark x1="20605" y1="83394" x2="7813" y2="79731"/>
                        <a14:backgroundMark x1="7813" y1="79731" x2="13672" y2="88645"/>
                        <a14:backgroundMark x1="13672" y1="88645" x2="27051" y2="98657"/>
                        <a14:backgroundMark x1="27051" y1="98657" x2="38184" y2="96215"/>
                        <a14:backgroundMark x1="38184" y1="96215" x2="33789" y2="90965"/>
                        <a14:backgroundMark x1="33789" y1="90965" x2="33301" y2="90965"/>
                        <a14:backgroundMark x1="5371" y1="74847" x2="6934" y2="80952"/>
                        <a14:backgroundMark x1="33301" y1="95604" x2="39453" y2="93284"/>
                        <a14:backgroundMark x1="4492" y1="70818" x2="5762" y2="77411"/>
                        <a14:backgroundMark x1="61816" y1="52259" x2="63379" y2="56532"/>
                        <a14:backgroundMark x1="53906" y1="54823" x2="55957" y2="56410"/>
                        <a14:backgroundMark x1="46875" y1="40415" x2="43164" y2="40415"/>
                        <a14:backgroundMark x1="47656" y1="37485" x2="45117" y2="38950"/>
                        <a14:backgroundMark x1="29297" y1="15751" x2="33594" y2="168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448472">
            <a:off x="7007508" y="1113399"/>
            <a:ext cx="1095242" cy="4875268"/>
          </a:xfrm>
          <a:prstGeom prst="rect">
            <a:avLst/>
          </a:prstGeom>
        </p:spPr>
      </p:pic>
      <p:sp>
        <p:nvSpPr>
          <p:cNvPr id="12" name="Freeform: Shape 11">
            <a:extLst>
              <a:ext uri="{FF2B5EF4-FFF2-40B4-BE49-F238E27FC236}">
                <a16:creationId xmlns:a16="http://schemas.microsoft.com/office/drawing/2014/main" id="{E18EDA2C-4DDC-3E00-5AAF-7B486ED5FC01}"/>
              </a:ext>
            </a:extLst>
          </p:cNvPr>
          <p:cNvSpPr/>
          <p:nvPr/>
        </p:nvSpPr>
        <p:spPr>
          <a:xfrm rot="355123">
            <a:off x="7011278" y="2686273"/>
            <a:ext cx="1142494" cy="342900"/>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724675C0-C320-6573-8D54-A97D7A16BA6F}"/>
              </a:ext>
            </a:extLst>
          </p:cNvPr>
          <p:cNvSpPr/>
          <p:nvPr/>
        </p:nvSpPr>
        <p:spPr>
          <a:xfrm rot="355123">
            <a:off x="6770866" y="3971142"/>
            <a:ext cx="1142494" cy="342900"/>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0E94C004-E7D8-EAC2-EA19-DD72E36C21A6}"/>
              </a:ext>
            </a:extLst>
          </p:cNvPr>
          <p:cNvSpPr/>
          <p:nvPr/>
        </p:nvSpPr>
        <p:spPr>
          <a:xfrm rot="355123">
            <a:off x="7017160" y="4997279"/>
            <a:ext cx="753979" cy="436916"/>
          </a:xfrm>
          <a:custGeom>
            <a:avLst/>
            <a:gdLst>
              <a:gd name="connsiteX0" fmla="*/ 0 w 1080654"/>
              <a:gd name="connsiteY0" fmla="*/ 342900 h 342900"/>
              <a:gd name="connsiteX1" fmla="*/ 800100 w 1080654"/>
              <a:gd name="connsiteY1" fmla="*/ 187037 h 342900"/>
              <a:gd name="connsiteX2" fmla="*/ 1080654 w 1080654"/>
              <a:gd name="connsiteY2" fmla="*/ 0 h 342900"/>
            </a:gdLst>
            <a:ahLst/>
            <a:cxnLst>
              <a:cxn ang="0">
                <a:pos x="connsiteX0" y="connsiteY0"/>
              </a:cxn>
              <a:cxn ang="0">
                <a:pos x="connsiteX1" y="connsiteY1"/>
              </a:cxn>
              <a:cxn ang="0">
                <a:pos x="connsiteX2" y="connsiteY2"/>
              </a:cxn>
            </a:cxnLst>
            <a:rect l="l" t="t" r="r" b="b"/>
            <a:pathLst>
              <a:path w="1080654" h="342900">
                <a:moveTo>
                  <a:pt x="0" y="342900"/>
                </a:moveTo>
                <a:cubicBezTo>
                  <a:pt x="309995" y="293543"/>
                  <a:pt x="619991" y="244187"/>
                  <a:pt x="800100" y="187037"/>
                </a:cubicBezTo>
                <a:cubicBezTo>
                  <a:pt x="980209" y="129887"/>
                  <a:pt x="1030431" y="64943"/>
                  <a:pt x="1080654"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1F9FD6BC-9BEE-21A0-A84A-5BEAD9B5A779}"/>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955098" y="881285"/>
            <a:ext cx="1784534" cy="4795354"/>
          </a:xfrm>
          <a:prstGeom prst="rect">
            <a:avLst/>
          </a:prstGeom>
        </p:spPr>
      </p:pic>
      <p:sp>
        <p:nvSpPr>
          <p:cNvPr id="17" name="Freeform: Shape 16">
            <a:extLst>
              <a:ext uri="{FF2B5EF4-FFF2-40B4-BE49-F238E27FC236}">
                <a16:creationId xmlns:a16="http://schemas.microsoft.com/office/drawing/2014/main" id="{FC07CC35-F266-6FD5-3321-FB95985DBF29}"/>
              </a:ext>
            </a:extLst>
          </p:cNvPr>
          <p:cNvSpPr/>
          <p:nvPr/>
        </p:nvSpPr>
        <p:spPr>
          <a:xfrm>
            <a:off x="4239491" y="1652155"/>
            <a:ext cx="799280" cy="152002"/>
          </a:xfrm>
          <a:custGeom>
            <a:avLst/>
            <a:gdLst>
              <a:gd name="connsiteX0" fmla="*/ 0 w 799280"/>
              <a:gd name="connsiteY0" fmla="*/ 0 h 152002"/>
              <a:gd name="connsiteX1" fmla="*/ 737754 w 799280"/>
              <a:gd name="connsiteY1" fmla="*/ 135081 h 152002"/>
              <a:gd name="connsiteX2" fmla="*/ 706582 w 799280"/>
              <a:gd name="connsiteY2" fmla="*/ 145472 h 152002"/>
            </a:gdLst>
            <a:ahLst/>
            <a:cxnLst>
              <a:cxn ang="0">
                <a:pos x="connsiteX0" y="connsiteY0"/>
              </a:cxn>
              <a:cxn ang="0">
                <a:pos x="connsiteX1" y="connsiteY1"/>
              </a:cxn>
              <a:cxn ang="0">
                <a:pos x="connsiteX2" y="connsiteY2"/>
              </a:cxn>
            </a:cxnLst>
            <a:rect l="l" t="t" r="r" b="b"/>
            <a:pathLst>
              <a:path w="799280" h="152002">
                <a:moveTo>
                  <a:pt x="0" y="0"/>
                </a:moveTo>
                <a:lnTo>
                  <a:pt x="737754" y="135081"/>
                </a:lnTo>
                <a:cubicBezTo>
                  <a:pt x="855518" y="159326"/>
                  <a:pt x="781050" y="152399"/>
                  <a:pt x="706582" y="1454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reeform: Shape 17">
            <a:extLst>
              <a:ext uri="{FF2B5EF4-FFF2-40B4-BE49-F238E27FC236}">
                <a16:creationId xmlns:a16="http://schemas.microsoft.com/office/drawing/2014/main" id="{0FE1AF68-E629-14CF-AE0E-53F4FF173B4A}"/>
              </a:ext>
            </a:extLst>
          </p:cNvPr>
          <p:cNvSpPr/>
          <p:nvPr/>
        </p:nvSpPr>
        <p:spPr>
          <a:xfrm>
            <a:off x="4374442" y="3926186"/>
            <a:ext cx="935292" cy="268444"/>
          </a:xfrm>
          <a:custGeom>
            <a:avLst/>
            <a:gdLst>
              <a:gd name="connsiteX0" fmla="*/ 0 w 1497775"/>
              <a:gd name="connsiteY0" fmla="*/ 0 h 254284"/>
              <a:gd name="connsiteX1" fmla="*/ 1257300 w 1497775"/>
              <a:gd name="connsiteY1" fmla="*/ 228600 h 254284"/>
              <a:gd name="connsiteX2" fmla="*/ 1496291 w 1497775"/>
              <a:gd name="connsiteY2" fmla="*/ 238991 h 254284"/>
            </a:gdLst>
            <a:ahLst/>
            <a:cxnLst>
              <a:cxn ang="0">
                <a:pos x="connsiteX0" y="connsiteY0"/>
              </a:cxn>
              <a:cxn ang="0">
                <a:pos x="connsiteX1" y="connsiteY1"/>
              </a:cxn>
              <a:cxn ang="0">
                <a:pos x="connsiteX2" y="connsiteY2"/>
              </a:cxn>
            </a:cxnLst>
            <a:rect l="l" t="t" r="r" b="b"/>
            <a:pathLst>
              <a:path w="1497775" h="254284">
                <a:moveTo>
                  <a:pt x="0" y="0"/>
                </a:moveTo>
                <a:lnTo>
                  <a:pt x="1257300" y="228600"/>
                </a:lnTo>
                <a:cubicBezTo>
                  <a:pt x="1506682" y="268432"/>
                  <a:pt x="1501486" y="253711"/>
                  <a:pt x="1496291" y="238991"/>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D57408CC-1734-D1D4-D59D-0097ED6C0667}"/>
              </a:ext>
            </a:extLst>
          </p:cNvPr>
          <p:cNvSpPr/>
          <p:nvPr/>
        </p:nvSpPr>
        <p:spPr>
          <a:xfrm>
            <a:off x="4145973" y="2696236"/>
            <a:ext cx="1591293" cy="280466"/>
          </a:xfrm>
          <a:custGeom>
            <a:avLst/>
            <a:gdLst>
              <a:gd name="connsiteX0" fmla="*/ 0 w 1497775"/>
              <a:gd name="connsiteY0" fmla="*/ 0 h 254284"/>
              <a:gd name="connsiteX1" fmla="*/ 1257300 w 1497775"/>
              <a:gd name="connsiteY1" fmla="*/ 228600 h 254284"/>
              <a:gd name="connsiteX2" fmla="*/ 1496291 w 1497775"/>
              <a:gd name="connsiteY2" fmla="*/ 238991 h 254284"/>
            </a:gdLst>
            <a:ahLst/>
            <a:cxnLst>
              <a:cxn ang="0">
                <a:pos x="connsiteX0" y="connsiteY0"/>
              </a:cxn>
              <a:cxn ang="0">
                <a:pos x="connsiteX1" y="connsiteY1"/>
              </a:cxn>
              <a:cxn ang="0">
                <a:pos x="connsiteX2" y="connsiteY2"/>
              </a:cxn>
            </a:cxnLst>
            <a:rect l="l" t="t" r="r" b="b"/>
            <a:pathLst>
              <a:path w="1497775" h="254284">
                <a:moveTo>
                  <a:pt x="0" y="0"/>
                </a:moveTo>
                <a:lnTo>
                  <a:pt x="1257300" y="228600"/>
                </a:lnTo>
                <a:cubicBezTo>
                  <a:pt x="1506682" y="268432"/>
                  <a:pt x="1501486" y="253711"/>
                  <a:pt x="1496291" y="238991"/>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21" name="Picture 20">
            <a:extLst>
              <a:ext uri="{FF2B5EF4-FFF2-40B4-BE49-F238E27FC236}">
                <a16:creationId xmlns:a16="http://schemas.microsoft.com/office/drawing/2014/main" id="{57989352-00F1-2FFB-784A-DCF3F826674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726" b="89970" l="7500" r="94063">
                        <a14:foregroundMark x1="7604" y1="36474" x2="17708" y2="78419"/>
                        <a14:foregroundMark x1="89063" y1="68845" x2="94063" y2="35714"/>
                        <a14:foregroundMark x1="94063" y1="35714" x2="94063" y2="3571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rot="20348699">
            <a:off x="7703039" y="412280"/>
            <a:ext cx="1424319" cy="976252"/>
          </a:xfrm>
          <a:prstGeom prst="rect">
            <a:avLst/>
          </a:prstGeom>
        </p:spPr>
      </p:pic>
      <p:sp>
        <p:nvSpPr>
          <p:cNvPr id="24" name="Arrow: Right 23">
            <a:extLst>
              <a:ext uri="{FF2B5EF4-FFF2-40B4-BE49-F238E27FC236}">
                <a16:creationId xmlns:a16="http://schemas.microsoft.com/office/drawing/2014/main" id="{FAC2FF74-F0C9-0D37-2AD6-5537AD8EAAEF}"/>
              </a:ext>
            </a:extLst>
          </p:cNvPr>
          <p:cNvSpPr/>
          <p:nvPr/>
        </p:nvSpPr>
        <p:spPr>
          <a:xfrm>
            <a:off x="108987" y="5503717"/>
            <a:ext cx="2993311" cy="1293899"/>
          </a:xfrm>
          <a:prstGeom prst="rightArrow">
            <a:avLst/>
          </a:prstGeom>
          <a:solidFill>
            <a:srgbClr val="6633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Well Brewed Solution</a:t>
            </a:r>
          </a:p>
        </p:txBody>
      </p:sp>
    </p:spTree>
    <p:extLst>
      <p:ext uri="{BB962C8B-B14F-4D97-AF65-F5344CB8AC3E}">
        <p14:creationId xmlns:p14="http://schemas.microsoft.com/office/powerpoint/2010/main" val="2356346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F55C5DC2-4987-7CE1-268C-2443554C67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0393" y="4125707"/>
            <a:ext cx="6559685" cy="4958256"/>
          </a:xfrm>
          <a:prstGeom prst="rect">
            <a:avLst/>
          </a:prstGeom>
        </p:spPr>
      </p:pic>
      <p:sp>
        <p:nvSpPr>
          <p:cNvPr id="13" name="Oval 12">
            <a:extLst>
              <a:ext uri="{FF2B5EF4-FFF2-40B4-BE49-F238E27FC236}">
                <a16:creationId xmlns:a16="http://schemas.microsoft.com/office/drawing/2014/main" id="{52DA3F3C-7D6F-E402-F274-6BD0E2F35DBC}"/>
              </a:ext>
            </a:extLst>
          </p:cNvPr>
          <p:cNvSpPr/>
          <p:nvPr/>
        </p:nvSpPr>
        <p:spPr>
          <a:xfrm>
            <a:off x="4514720" y="4571833"/>
            <a:ext cx="3276937" cy="9144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67796AF-A82C-991F-2838-B52F819CA0DE}"/>
              </a:ext>
            </a:extLst>
          </p:cNvPr>
          <p:cNvSpPr/>
          <p:nvPr/>
        </p:nvSpPr>
        <p:spPr>
          <a:xfrm>
            <a:off x="3699893" y="881285"/>
            <a:ext cx="4912659" cy="9762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5C0669C-5E4C-DCE1-AF99-797C34CF45A2}"/>
              </a:ext>
            </a:extLst>
          </p:cNvPr>
          <p:cNvCxnSpPr>
            <a:cxnSpLocks/>
            <a:stCxn id="4" idx="2"/>
            <a:endCxn id="13" idx="2"/>
          </p:cNvCxnSpPr>
          <p:nvPr/>
        </p:nvCxnSpPr>
        <p:spPr>
          <a:xfrm>
            <a:off x="3699893" y="1369396"/>
            <a:ext cx="814827" cy="3659637"/>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A573B89-C476-8A7B-C223-4BFA63AE11A5}"/>
              </a:ext>
            </a:extLst>
          </p:cNvPr>
          <p:cNvCxnSpPr>
            <a:cxnSpLocks/>
            <a:stCxn id="4" idx="6"/>
            <a:endCxn id="13" idx="6"/>
          </p:cNvCxnSpPr>
          <p:nvPr/>
        </p:nvCxnSpPr>
        <p:spPr>
          <a:xfrm flipH="1">
            <a:off x="7791657" y="1369396"/>
            <a:ext cx="820895" cy="3659637"/>
          </a:xfrm>
          <a:prstGeom prst="line">
            <a:avLst/>
          </a:prstGeom>
          <a:ln w="5715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3962EAA-8D12-B866-5295-51AEF68FCAE4}"/>
              </a:ext>
            </a:extLst>
          </p:cNvPr>
          <p:cNvSpPr txBox="1"/>
          <p:nvPr/>
        </p:nvSpPr>
        <p:spPr>
          <a:xfrm>
            <a:off x="4195483" y="3153489"/>
            <a:ext cx="3824568" cy="261610"/>
          </a:xfrm>
          <a:prstGeom prst="rect">
            <a:avLst/>
          </a:prstGeom>
          <a:solidFill>
            <a:schemeClr val="bg2"/>
          </a:solidFill>
        </p:spPr>
        <p:txBody>
          <a:bodyPr wrap="square" rtlCol="0">
            <a:spAutoFit/>
          </a:bodyPr>
          <a:lstStyle/>
          <a:p>
            <a:r>
              <a:rPr lang="en-US" sz="1100" dirty="0"/>
              <a:t>Changing regulations by Standardizing Organizations ( page 205) </a:t>
            </a:r>
          </a:p>
        </p:txBody>
      </p:sp>
      <p:sp>
        <p:nvSpPr>
          <p:cNvPr id="18" name="TextBox 17">
            <a:extLst>
              <a:ext uri="{FF2B5EF4-FFF2-40B4-BE49-F238E27FC236}">
                <a16:creationId xmlns:a16="http://schemas.microsoft.com/office/drawing/2014/main" id="{D4DCFA2A-0BDE-419A-5866-7CE59BD326A7}"/>
              </a:ext>
            </a:extLst>
          </p:cNvPr>
          <p:cNvSpPr txBox="1"/>
          <p:nvPr/>
        </p:nvSpPr>
        <p:spPr>
          <a:xfrm>
            <a:off x="3944471" y="1846709"/>
            <a:ext cx="4360640" cy="461665"/>
          </a:xfrm>
          <a:prstGeom prst="rect">
            <a:avLst/>
          </a:prstGeom>
          <a:solidFill>
            <a:schemeClr val="bg2"/>
          </a:solidFill>
        </p:spPr>
        <p:txBody>
          <a:bodyPr wrap="square" rtlCol="0">
            <a:spAutoFit/>
          </a:bodyPr>
          <a:lstStyle/>
          <a:p>
            <a:pPr algn="ctr"/>
            <a:r>
              <a:rPr lang="en-US" sz="1200" dirty="0"/>
              <a:t>Changing Countries &amp; Related laws – 16 plus  (page 205)</a:t>
            </a:r>
          </a:p>
          <a:p>
            <a:pPr algn="ctr"/>
            <a:endParaRPr lang="en-US" sz="1200" dirty="0"/>
          </a:p>
        </p:txBody>
      </p:sp>
      <p:pic>
        <p:nvPicPr>
          <p:cNvPr id="2" name="Picture 1">
            <a:extLst>
              <a:ext uri="{FF2B5EF4-FFF2-40B4-BE49-F238E27FC236}">
                <a16:creationId xmlns:a16="http://schemas.microsoft.com/office/drawing/2014/main" id="{12E773A6-EB77-A3DB-437A-BCBB5835DBE4}"/>
              </a:ext>
            </a:extLst>
          </p:cNvPr>
          <p:cNvPicPr>
            <a:picLocks noChangeAspect="1"/>
          </p:cNvPicPr>
          <p:nvPr/>
        </p:nvPicPr>
        <p:blipFill>
          <a:blip r:embed="rId4"/>
          <a:stretch>
            <a:fillRect/>
          </a:stretch>
        </p:blipFill>
        <p:spPr>
          <a:xfrm rot="479481">
            <a:off x="3885884" y="1310788"/>
            <a:ext cx="4535466" cy="2487408"/>
          </a:xfrm>
          <a:prstGeom prst="ellipse">
            <a:avLst/>
          </a:prstGeom>
          <a:scene3d>
            <a:camera prst="isometricOffAxis1Top"/>
            <a:lightRig rig="threePt" dir="t"/>
          </a:scene3d>
        </p:spPr>
      </p:pic>
      <p:pic>
        <p:nvPicPr>
          <p:cNvPr id="3" name="Picture 2">
            <a:extLst>
              <a:ext uri="{FF2B5EF4-FFF2-40B4-BE49-F238E27FC236}">
                <a16:creationId xmlns:a16="http://schemas.microsoft.com/office/drawing/2014/main" id="{AD67D291-EC94-C3D9-89EC-F414F1160AC9}"/>
              </a:ext>
            </a:extLst>
          </p:cNvPr>
          <p:cNvPicPr>
            <a:picLocks noChangeAspect="1"/>
          </p:cNvPicPr>
          <p:nvPr/>
        </p:nvPicPr>
        <p:blipFill>
          <a:blip r:embed="rId5"/>
          <a:stretch>
            <a:fillRect/>
          </a:stretch>
        </p:blipFill>
        <p:spPr>
          <a:xfrm rot="365502">
            <a:off x="4161680" y="2494285"/>
            <a:ext cx="3937987" cy="2681452"/>
          </a:xfrm>
          <a:prstGeom prst="ellipse">
            <a:avLst/>
          </a:prstGeom>
          <a:scene3d>
            <a:camera prst="isometricOffAxis1Top"/>
            <a:lightRig rig="threePt" dir="t"/>
          </a:scene3d>
        </p:spPr>
      </p:pic>
      <p:sp>
        <p:nvSpPr>
          <p:cNvPr id="37" name="Oval 36">
            <a:extLst>
              <a:ext uri="{FF2B5EF4-FFF2-40B4-BE49-F238E27FC236}">
                <a16:creationId xmlns:a16="http://schemas.microsoft.com/office/drawing/2014/main" id="{C80F1E07-2564-D118-D522-9AE87A8547B1}"/>
              </a:ext>
            </a:extLst>
          </p:cNvPr>
          <p:cNvSpPr/>
          <p:nvPr/>
        </p:nvSpPr>
        <p:spPr>
          <a:xfrm>
            <a:off x="5100918" y="4993341"/>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ED36BA-25AD-6650-DDA6-0D060423A244}"/>
              </a:ext>
            </a:extLst>
          </p:cNvPr>
          <p:cNvSpPr/>
          <p:nvPr/>
        </p:nvSpPr>
        <p:spPr>
          <a:xfrm>
            <a:off x="5287097" y="4647667"/>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A9B5D72-DDD0-7E31-3B26-9971662ED6A4}"/>
              </a:ext>
            </a:extLst>
          </p:cNvPr>
          <p:cNvSpPr/>
          <p:nvPr/>
        </p:nvSpPr>
        <p:spPr>
          <a:xfrm>
            <a:off x="5464678" y="5090451"/>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606558C-7774-3305-B399-E2B06660BF81}"/>
              </a:ext>
            </a:extLst>
          </p:cNvPr>
          <p:cNvSpPr/>
          <p:nvPr/>
        </p:nvSpPr>
        <p:spPr>
          <a:xfrm>
            <a:off x="6573907" y="4809690"/>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A936CD6-2F65-7C5B-0578-3B2C6F167AD4}"/>
              </a:ext>
            </a:extLst>
          </p:cNvPr>
          <p:cNvSpPr/>
          <p:nvPr/>
        </p:nvSpPr>
        <p:spPr>
          <a:xfrm>
            <a:off x="5809869" y="5008076"/>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F32621C-5DF4-B1CF-1237-573B46A3E35F}"/>
              </a:ext>
            </a:extLst>
          </p:cNvPr>
          <p:cNvSpPr/>
          <p:nvPr/>
        </p:nvSpPr>
        <p:spPr>
          <a:xfrm>
            <a:off x="6205855" y="4782143"/>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A92AE1E-D16B-B28B-9342-450FF636BD70}"/>
              </a:ext>
            </a:extLst>
          </p:cNvPr>
          <p:cNvSpPr/>
          <p:nvPr/>
        </p:nvSpPr>
        <p:spPr>
          <a:xfrm>
            <a:off x="6017142" y="4637780"/>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7D6B22B-D1F5-3AD3-26A6-BBC48BDF9F92}"/>
              </a:ext>
            </a:extLst>
          </p:cNvPr>
          <p:cNvSpPr/>
          <p:nvPr/>
        </p:nvSpPr>
        <p:spPr>
          <a:xfrm>
            <a:off x="6168929" y="5012731"/>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2CBE9DA-D80F-DE5D-3859-481CC7341D73}"/>
              </a:ext>
            </a:extLst>
          </p:cNvPr>
          <p:cNvSpPr/>
          <p:nvPr/>
        </p:nvSpPr>
        <p:spPr>
          <a:xfrm>
            <a:off x="6424493" y="4631953"/>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BBD1B6E-0E0E-334B-7155-267BBC0218BD}"/>
              </a:ext>
            </a:extLst>
          </p:cNvPr>
          <p:cNvSpPr/>
          <p:nvPr/>
        </p:nvSpPr>
        <p:spPr>
          <a:xfrm>
            <a:off x="5860232" y="4796821"/>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635B5AF-FE7A-1BEC-62A9-73BDFB93B6C6}"/>
              </a:ext>
            </a:extLst>
          </p:cNvPr>
          <p:cNvSpPr/>
          <p:nvPr/>
        </p:nvSpPr>
        <p:spPr>
          <a:xfrm>
            <a:off x="6765955" y="4640744"/>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B6E29F8-A54B-9F2B-5737-41B87DC27B8C}"/>
              </a:ext>
            </a:extLst>
          </p:cNvPr>
          <p:cNvSpPr/>
          <p:nvPr/>
        </p:nvSpPr>
        <p:spPr>
          <a:xfrm>
            <a:off x="6792556" y="5064418"/>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448050-2EC2-78A3-2C7A-4E4187064430}"/>
              </a:ext>
            </a:extLst>
          </p:cNvPr>
          <p:cNvSpPr/>
          <p:nvPr/>
        </p:nvSpPr>
        <p:spPr>
          <a:xfrm>
            <a:off x="5394134" y="4851633"/>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02478E5-85A3-02F3-2404-62D3E6406FDC}"/>
              </a:ext>
            </a:extLst>
          </p:cNvPr>
          <p:cNvSpPr/>
          <p:nvPr/>
        </p:nvSpPr>
        <p:spPr>
          <a:xfrm>
            <a:off x="7009230" y="4875913"/>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A78478E-9C1D-BA2E-1D21-E06544B19795}"/>
              </a:ext>
            </a:extLst>
          </p:cNvPr>
          <p:cNvSpPr/>
          <p:nvPr/>
        </p:nvSpPr>
        <p:spPr>
          <a:xfrm>
            <a:off x="7190530" y="5083218"/>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F28D32A-B494-B792-469E-BB317D9BF8AA}"/>
              </a:ext>
            </a:extLst>
          </p:cNvPr>
          <p:cNvSpPr/>
          <p:nvPr/>
        </p:nvSpPr>
        <p:spPr>
          <a:xfrm>
            <a:off x="5167518" y="5225840"/>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7B5A8DA-5110-973C-DA28-B3867C6075F1}"/>
              </a:ext>
            </a:extLst>
          </p:cNvPr>
          <p:cNvSpPr/>
          <p:nvPr/>
        </p:nvSpPr>
        <p:spPr>
          <a:xfrm>
            <a:off x="4768614" y="4965774"/>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BAF3B7B-8821-C513-431D-D24FF4E1BC2B}"/>
              </a:ext>
            </a:extLst>
          </p:cNvPr>
          <p:cNvSpPr/>
          <p:nvPr/>
        </p:nvSpPr>
        <p:spPr>
          <a:xfrm>
            <a:off x="5602027" y="5279447"/>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B73A88C-9FE0-84EC-F48B-9E3D1AFF628B}"/>
              </a:ext>
            </a:extLst>
          </p:cNvPr>
          <p:cNvSpPr/>
          <p:nvPr/>
        </p:nvSpPr>
        <p:spPr>
          <a:xfrm>
            <a:off x="5960779" y="5271579"/>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2D868F7-3FAA-07D8-89D2-E67AD925FB33}"/>
              </a:ext>
            </a:extLst>
          </p:cNvPr>
          <p:cNvSpPr/>
          <p:nvPr/>
        </p:nvSpPr>
        <p:spPr>
          <a:xfrm>
            <a:off x="6364309" y="5296486"/>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AA07750-3568-A78B-1BAE-6A8790A0406B}"/>
              </a:ext>
            </a:extLst>
          </p:cNvPr>
          <p:cNvSpPr/>
          <p:nvPr/>
        </p:nvSpPr>
        <p:spPr>
          <a:xfrm>
            <a:off x="5642736" y="4688893"/>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0AEBF4F-80E8-FA5E-5E74-B83743C4682C}"/>
              </a:ext>
            </a:extLst>
          </p:cNvPr>
          <p:cNvSpPr/>
          <p:nvPr/>
        </p:nvSpPr>
        <p:spPr>
          <a:xfrm>
            <a:off x="6511479" y="5020465"/>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E45A036-90C0-3AED-DD15-57A2A7D15266}"/>
              </a:ext>
            </a:extLst>
          </p:cNvPr>
          <p:cNvSpPr/>
          <p:nvPr/>
        </p:nvSpPr>
        <p:spPr>
          <a:xfrm>
            <a:off x="7132936" y="4696700"/>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6387A92-68EC-DB7A-3FC8-4150B33702F5}"/>
              </a:ext>
            </a:extLst>
          </p:cNvPr>
          <p:cNvSpPr/>
          <p:nvPr/>
        </p:nvSpPr>
        <p:spPr>
          <a:xfrm>
            <a:off x="7400836" y="4847367"/>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04F6536-78E9-DB33-F2DC-0510C535E6E7}"/>
              </a:ext>
            </a:extLst>
          </p:cNvPr>
          <p:cNvSpPr/>
          <p:nvPr/>
        </p:nvSpPr>
        <p:spPr>
          <a:xfrm>
            <a:off x="4965228" y="4757459"/>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4973D43-1F6D-2533-1F4D-2062329B6369}"/>
              </a:ext>
            </a:extLst>
          </p:cNvPr>
          <p:cNvSpPr/>
          <p:nvPr/>
        </p:nvSpPr>
        <p:spPr>
          <a:xfrm>
            <a:off x="6895589" y="5225840"/>
            <a:ext cx="206188" cy="1255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E12C061-040E-BE56-5D8F-BA0A18C98460}"/>
              </a:ext>
            </a:extLst>
          </p:cNvPr>
          <p:cNvSpPr txBox="1"/>
          <p:nvPr/>
        </p:nvSpPr>
        <p:spPr>
          <a:xfrm>
            <a:off x="4447445" y="4302970"/>
            <a:ext cx="3347247" cy="261610"/>
          </a:xfrm>
          <a:prstGeom prst="rect">
            <a:avLst/>
          </a:prstGeom>
          <a:solidFill>
            <a:schemeClr val="accent3">
              <a:lumMod val="20000"/>
              <a:lumOff val="80000"/>
            </a:schemeClr>
          </a:solidFill>
        </p:spPr>
        <p:txBody>
          <a:bodyPr wrap="square" rtlCol="0">
            <a:spAutoFit/>
          </a:bodyPr>
          <a:lstStyle/>
          <a:p>
            <a:r>
              <a:rPr lang="en-US" sz="1100" dirty="0"/>
              <a:t>Reasonable Due Diligence within Professional Expertise</a:t>
            </a:r>
          </a:p>
        </p:txBody>
      </p:sp>
      <p:sp>
        <p:nvSpPr>
          <p:cNvPr id="5" name="TextBox 4">
            <a:extLst>
              <a:ext uri="{FF2B5EF4-FFF2-40B4-BE49-F238E27FC236}">
                <a16:creationId xmlns:a16="http://schemas.microsoft.com/office/drawing/2014/main" id="{99C066CD-3812-FB94-2BA0-6F63822BE37B}"/>
              </a:ext>
            </a:extLst>
          </p:cNvPr>
          <p:cNvSpPr txBox="1"/>
          <p:nvPr/>
        </p:nvSpPr>
        <p:spPr>
          <a:xfrm>
            <a:off x="455866" y="681351"/>
            <a:ext cx="2405403" cy="1384995"/>
          </a:xfrm>
          <a:prstGeom prst="rect">
            <a:avLst/>
          </a:prstGeom>
          <a:noFill/>
        </p:spPr>
        <p:txBody>
          <a:bodyPr wrap="square" rtlCol="0">
            <a:spAutoFit/>
          </a:bodyPr>
          <a:lstStyle/>
          <a:p>
            <a:r>
              <a:rPr lang="en-US" sz="2800" b="1" dirty="0"/>
              <a:t>4. Summarize or define the problem</a:t>
            </a:r>
          </a:p>
        </p:txBody>
      </p:sp>
      <p:sp>
        <p:nvSpPr>
          <p:cNvPr id="7" name="Arrow: Down 6">
            <a:extLst>
              <a:ext uri="{FF2B5EF4-FFF2-40B4-BE49-F238E27FC236}">
                <a16:creationId xmlns:a16="http://schemas.microsoft.com/office/drawing/2014/main" id="{2B4FBF87-7275-41B8-DE70-8D8574FA82E5}"/>
              </a:ext>
            </a:extLst>
          </p:cNvPr>
          <p:cNvSpPr/>
          <p:nvPr/>
        </p:nvSpPr>
        <p:spPr>
          <a:xfrm>
            <a:off x="3624031" y="88065"/>
            <a:ext cx="2307229" cy="1712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 &amp; Possible Solutions</a:t>
            </a:r>
          </a:p>
        </p:txBody>
      </p:sp>
      <p:sp>
        <p:nvSpPr>
          <p:cNvPr id="9" name="Arrow: Down 8">
            <a:extLst>
              <a:ext uri="{FF2B5EF4-FFF2-40B4-BE49-F238E27FC236}">
                <a16:creationId xmlns:a16="http://schemas.microsoft.com/office/drawing/2014/main" id="{9A6085FD-6033-0DE1-D2A4-8E26046A6EEF}"/>
              </a:ext>
            </a:extLst>
          </p:cNvPr>
          <p:cNvSpPr/>
          <p:nvPr/>
        </p:nvSpPr>
        <p:spPr>
          <a:xfrm>
            <a:off x="5971317" y="118598"/>
            <a:ext cx="2608707" cy="1712442"/>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Problems</a:t>
            </a:r>
          </a:p>
        </p:txBody>
      </p:sp>
      <p:sp>
        <p:nvSpPr>
          <p:cNvPr id="10" name="TextBox 9">
            <a:extLst>
              <a:ext uri="{FF2B5EF4-FFF2-40B4-BE49-F238E27FC236}">
                <a16:creationId xmlns:a16="http://schemas.microsoft.com/office/drawing/2014/main" id="{7E879A8A-6839-DAA0-39B0-E065AE506311}"/>
              </a:ext>
            </a:extLst>
          </p:cNvPr>
          <p:cNvSpPr txBox="1"/>
          <p:nvPr/>
        </p:nvSpPr>
        <p:spPr>
          <a:xfrm>
            <a:off x="2200203" y="5829784"/>
            <a:ext cx="8534400" cy="954107"/>
          </a:xfrm>
          <a:prstGeom prst="rect">
            <a:avLst/>
          </a:prstGeom>
          <a:solidFill>
            <a:schemeClr val="bg2"/>
          </a:solidFill>
        </p:spPr>
        <p:txBody>
          <a:bodyPr wrap="square" rtlCol="0">
            <a:spAutoFit/>
          </a:bodyPr>
          <a:lstStyle/>
          <a:p>
            <a:r>
              <a:rPr lang="en-US" sz="1400" b="1" dirty="0">
                <a:solidFill>
                  <a:srgbClr val="663300"/>
                </a:solidFill>
              </a:rPr>
              <a:t>TRAINING: </a:t>
            </a:r>
            <a:r>
              <a:rPr lang="en-US" sz="1400" dirty="0">
                <a:solidFill>
                  <a:srgbClr val="663300"/>
                </a:solidFill>
              </a:rPr>
              <a:t>Provide consolidated standards and definition of due diligence.</a:t>
            </a:r>
          </a:p>
          <a:p>
            <a:endParaRPr lang="en-US" sz="1400" b="1" dirty="0">
              <a:solidFill>
                <a:srgbClr val="663300"/>
              </a:solidFill>
            </a:endParaRPr>
          </a:p>
          <a:p>
            <a:r>
              <a:rPr lang="en-US" sz="1400" b="1" dirty="0">
                <a:solidFill>
                  <a:srgbClr val="663300"/>
                </a:solidFill>
              </a:rPr>
              <a:t>WORKSHOP: </a:t>
            </a:r>
            <a:r>
              <a:rPr lang="en-US" sz="1400" dirty="0">
                <a:solidFill>
                  <a:srgbClr val="663300"/>
                </a:solidFill>
              </a:rPr>
              <a:t>Each Department Develops a plan to conform to the statement with a plan for producing artifacts showing due diligence. </a:t>
            </a:r>
          </a:p>
        </p:txBody>
      </p:sp>
    </p:spTree>
    <p:extLst>
      <p:ext uri="{BB962C8B-B14F-4D97-AF65-F5344CB8AC3E}">
        <p14:creationId xmlns:p14="http://schemas.microsoft.com/office/powerpoint/2010/main" val="27846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Effect transition="in" filter="fade">
                                      <p:cBhvr>
                                        <p:cTn id="73" dur="500"/>
                                        <p:tgtEl>
                                          <p:spTgt spid="4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p:cTn id="86" dur="500" fill="hold"/>
                                        <p:tgtEl>
                                          <p:spTgt spid="60"/>
                                        </p:tgtEl>
                                        <p:attrNameLst>
                                          <p:attrName>ppt_w</p:attrName>
                                        </p:attrNameLst>
                                      </p:cBhvr>
                                      <p:tavLst>
                                        <p:tav tm="0">
                                          <p:val>
                                            <p:fltVal val="0"/>
                                          </p:val>
                                        </p:tav>
                                        <p:tav tm="100000">
                                          <p:val>
                                            <p:strVal val="#ppt_w"/>
                                          </p:val>
                                        </p:tav>
                                      </p:tavLst>
                                    </p:anim>
                                    <p:anim calcmode="lin" valueType="num">
                                      <p:cBhvr>
                                        <p:cTn id="87" dur="500" fill="hold"/>
                                        <p:tgtEl>
                                          <p:spTgt spid="60"/>
                                        </p:tgtEl>
                                        <p:attrNameLst>
                                          <p:attrName>ppt_h</p:attrName>
                                        </p:attrNameLst>
                                      </p:cBhvr>
                                      <p:tavLst>
                                        <p:tav tm="0">
                                          <p:val>
                                            <p:fltVal val="0"/>
                                          </p:val>
                                        </p:tav>
                                        <p:tav tm="100000">
                                          <p:val>
                                            <p:strVal val="#ppt_h"/>
                                          </p:val>
                                        </p:tav>
                                      </p:tavLst>
                                    </p:anim>
                                    <p:animEffect transition="in" filter="fade">
                                      <p:cBhvr>
                                        <p:cTn id="88" dur="500"/>
                                        <p:tgtEl>
                                          <p:spTgt spid="6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Effect transition="in" filter="fade">
                                      <p:cBhvr>
                                        <p:cTn id="93" dur="500"/>
                                        <p:tgtEl>
                                          <p:spTgt spid="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500" fill="hold"/>
                                        <p:tgtEl>
                                          <p:spTgt spid="48"/>
                                        </p:tgtEl>
                                        <p:attrNameLst>
                                          <p:attrName>ppt_w</p:attrName>
                                        </p:attrNameLst>
                                      </p:cBhvr>
                                      <p:tavLst>
                                        <p:tav tm="0">
                                          <p:val>
                                            <p:fltVal val="0"/>
                                          </p:val>
                                        </p:tav>
                                        <p:tav tm="100000">
                                          <p:val>
                                            <p:strVal val="#ppt_w"/>
                                          </p:val>
                                        </p:tav>
                                      </p:tavLst>
                                    </p:anim>
                                    <p:anim calcmode="lin" valueType="num">
                                      <p:cBhvr>
                                        <p:cTn id="97" dur="500" fill="hold"/>
                                        <p:tgtEl>
                                          <p:spTgt spid="48"/>
                                        </p:tgtEl>
                                        <p:attrNameLst>
                                          <p:attrName>ppt_h</p:attrName>
                                        </p:attrNameLst>
                                      </p:cBhvr>
                                      <p:tavLst>
                                        <p:tav tm="0">
                                          <p:val>
                                            <p:fltVal val="0"/>
                                          </p:val>
                                        </p:tav>
                                        <p:tav tm="100000">
                                          <p:val>
                                            <p:strVal val="#ppt_h"/>
                                          </p:val>
                                        </p:tav>
                                      </p:tavLst>
                                    </p:anim>
                                    <p:animEffect transition="in" filter="fade">
                                      <p:cBhvr>
                                        <p:cTn id="98" dur="500"/>
                                        <p:tgtEl>
                                          <p:spTgt spid="4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500" fill="hold"/>
                                        <p:tgtEl>
                                          <p:spTgt spid="41"/>
                                        </p:tgtEl>
                                        <p:attrNameLst>
                                          <p:attrName>ppt_w</p:attrName>
                                        </p:attrNameLst>
                                      </p:cBhvr>
                                      <p:tavLst>
                                        <p:tav tm="0">
                                          <p:val>
                                            <p:fltVal val="0"/>
                                          </p:val>
                                        </p:tav>
                                        <p:tav tm="100000">
                                          <p:val>
                                            <p:strVal val="#ppt_w"/>
                                          </p:val>
                                        </p:tav>
                                      </p:tavLst>
                                    </p:anim>
                                    <p:anim calcmode="lin" valueType="num">
                                      <p:cBhvr>
                                        <p:cTn id="107" dur="500" fill="hold"/>
                                        <p:tgtEl>
                                          <p:spTgt spid="41"/>
                                        </p:tgtEl>
                                        <p:attrNameLst>
                                          <p:attrName>ppt_h</p:attrName>
                                        </p:attrNameLst>
                                      </p:cBhvr>
                                      <p:tavLst>
                                        <p:tav tm="0">
                                          <p:val>
                                            <p:fltVal val="0"/>
                                          </p:val>
                                        </p:tav>
                                        <p:tav tm="100000">
                                          <p:val>
                                            <p:strVal val="#ppt_h"/>
                                          </p:val>
                                        </p:tav>
                                      </p:tavLst>
                                    </p:anim>
                                    <p:animEffect transition="in" filter="fade">
                                      <p:cBhvr>
                                        <p:cTn id="108" dur="500"/>
                                        <p:tgtEl>
                                          <p:spTgt spid="41"/>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500" fill="hold"/>
                                        <p:tgtEl>
                                          <p:spTgt spid="54"/>
                                        </p:tgtEl>
                                        <p:attrNameLst>
                                          <p:attrName>ppt_w</p:attrName>
                                        </p:attrNameLst>
                                      </p:cBhvr>
                                      <p:tavLst>
                                        <p:tav tm="0">
                                          <p:val>
                                            <p:fltVal val="0"/>
                                          </p:val>
                                        </p:tav>
                                        <p:tav tm="100000">
                                          <p:val>
                                            <p:strVal val="#ppt_w"/>
                                          </p:val>
                                        </p:tav>
                                      </p:tavLst>
                                    </p:anim>
                                    <p:anim calcmode="lin" valueType="num">
                                      <p:cBhvr>
                                        <p:cTn id="122" dur="500" fill="hold"/>
                                        <p:tgtEl>
                                          <p:spTgt spid="54"/>
                                        </p:tgtEl>
                                        <p:attrNameLst>
                                          <p:attrName>ppt_h</p:attrName>
                                        </p:attrNameLst>
                                      </p:cBhvr>
                                      <p:tavLst>
                                        <p:tav tm="0">
                                          <p:val>
                                            <p:fltVal val="0"/>
                                          </p:val>
                                        </p:tav>
                                        <p:tav tm="100000">
                                          <p:val>
                                            <p:strVal val="#ppt_h"/>
                                          </p:val>
                                        </p:tav>
                                      </p:tavLst>
                                    </p:anim>
                                    <p:animEffect transition="in" filter="fade">
                                      <p:cBhvr>
                                        <p:cTn id="123" dur="500"/>
                                        <p:tgtEl>
                                          <p:spTgt spid="5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p:cTn id="126" dur="500" fill="hold"/>
                                        <p:tgtEl>
                                          <p:spTgt spid="55"/>
                                        </p:tgtEl>
                                        <p:attrNameLst>
                                          <p:attrName>ppt_w</p:attrName>
                                        </p:attrNameLst>
                                      </p:cBhvr>
                                      <p:tavLst>
                                        <p:tav tm="0">
                                          <p:val>
                                            <p:fltVal val="0"/>
                                          </p:val>
                                        </p:tav>
                                        <p:tav tm="100000">
                                          <p:val>
                                            <p:strVal val="#ppt_w"/>
                                          </p:val>
                                        </p:tav>
                                      </p:tavLst>
                                    </p:anim>
                                    <p:anim calcmode="lin" valueType="num">
                                      <p:cBhvr>
                                        <p:cTn id="127" dur="500" fill="hold"/>
                                        <p:tgtEl>
                                          <p:spTgt spid="55"/>
                                        </p:tgtEl>
                                        <p:attrNameLst>
                                          <p:attrName>ppt_h</p:attrName>
                                        </p:attrNameLst>
                                      </p:cBhvr>
                                      <p:tavLst>
                                        <p:tav tm="0">
                                          <p:val>
                                            <p:fltVal val="0"/>
                                          </p:val>
                                        </p:tav>
                                        <p:tav tm="100000">
                                          <p:val>
                                            <p:strVal val="#ppt_h"/>
                                          </p:val>
                                        </p:tav>
                                      </p:tavLst>
                                    </p:anim>
                                    <p:animEffect transition="in" filter="fade">
                                      <p:cBhvr>
                                        <p:cTn id="128" dur="500"/>
                                        <p:tgtEl>
                                          <p:spTgt spid="5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500" fill="hold"/>
                                        <p:tgtEl>
                                          <p:spTgt spid="56"/>
                                        </p:tgtEl>
                                        <p:attrNameLst>
                                          <p:attrName>ppt_w</p:attrName>
                                        </p:attrNameLst>
                                      </p:cBhvr>
                                      <p:tavLst>
                                        <p:tav tm="0">
                                          <p:val>
                                            <p:fltVal val="0"/>
                                          </p:val>
                                        </p:tav>
                                        <p:tav tm="100000">
                                          <p:val>
                                            <p:strVal val="#ppt_w"/>
                                          </p:val>
                                        </p:tav>
                                      </p:tavLst>
                                    </p:anim>
                                    <p:anim calcmode="lin" valueType="num">
                                      <p:cBhvr>
                                        <p:cTn id="132" dur="500" fill="hold"/>
                                        <p:tgtEl>
                                          <p:spTgt spid="56"/>
                                        </p:tgtEl>
                                        <p:attrNameLst>
                                          <p:attrName>ppt_h</p:attrName>
                                        </p:attrNameLst>
                                      </p:cBhvr>
                                      <p:tavLst>
                                        <p:tav tm="0">
                                          <p:val>
                                            <p:fltVal val="0"/>
                                          </p:val>
                                        </p:tav>
                                        <p:tav tm="100000">
                                          <p:val>
                                            <p:strVal val="#ppt_h"/>
                                          </p:val>
                                        </p:tav>
                                      </p:tavLst>
                                    </p:anim>
                                    <p:animEffect transition="in" filter="fade">
                                      <p:cBhvr>
                                        <p:cTn id="133" dur="500"/>
                                        <p:tgtEl>
                                          <p:spTgt spid="56"/>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2"/>
                                        </p:tgtEl>
                                        <p:attrNameLst>
                                          <p:attrName>style.visibility</p:attrName>
                                        </p:attrNameLst>
                                      </p:cBhvr>
                                      <p:to>
                                        <p:strVal val="visible"/>
                                      </p:to>
                                    </p:set>
                                    <p:anim calcmode="lin" valueType="num">
                                      <p:cBhvr>
                                        <p:cTn id="136" dur="500" fill="hold"/>
                                        <p:tgtEl>
                                          <p:spTgt spid="62"/>
                                        </p:tgtEl>
                                        <p:attrNameLst>
                                          <p:attrName>ppt_w</p:attrName>
                                        </p:attrNameLst>
                                      </p:cBhvr>
                                      <p:tavLst>
                                        <p:tav tm="0">
                                          <p:val>
                                            <p:fltVal val="0"/>
                                          </p:val>
                                        </p:tav>
                                        <p:tav tm="100000">
                                          <p:val>
                                            <p:strVal val="#ppt_w"/>
                                          </p:val>
                                        </p:tav>
                                      </p:tavLst>
                                    </p:anim>
                                    <p:anim calcmode="lin" valueType="num">
                                      <p:cBhvr>
                                        <p:cTn id="137" dur="500" fill="hold"/>
                                        <p:tgtEl>
                                          <p:spTgt spid="62"/>
                                        </p:tgtEl>
                                        <p:attrNameLst>
                                          <p:attrName>ppt_h</p:attrName>
                                        </p:attrNameLst>
                                      </p:cBhvr>
                                      <p:tavLst>
                                        <p:tav tm="0">
                                          <p:val>
                                            <p:fltVal val="0"/>
                                          </p:val>
                                        </p:tav>
                                        <p:tav tm="100000">
                                          <p:val>
                                            <p:strVal val="#ppt_h"/>
                                          </p:val>
                                        </p:tav>
                                      </p:tavLst>
                                    </p:anim>
                                    <p:animEffect transition="in" filter="fade">
                                      <p:cBhvr>
                                        <p:cTn id="138" dur="500"/>
                                        <p:tgtEl>
                                          <p:spTgt spid="62"/>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anim calcmode="lin" valueType="num">
                                      <p:cBhvr>
                                        <p:cTn id="141" dur="500" fill="hold"/>
                                        <p:tgtEl>
                                          <p:spTgt spid="51"/>
                                        </p:tgtEl>
                                        <p:attrNameLst>
                                          <p:attrName>ppt_w</p:attrName>
                                        </p:attrNameLst>
                                      </p:cBhvr>
                                      <p:tavLst>
                                        <p:tav tm="0">
                                          <p:val>
                                            <p:fltVal val="0"/>
                                          </p:val>
                                        </p:tav>
                                        <p:tav tm="100000">
                                          <p:val>
                                            <p:strVal val="#ppt_w"/>
                                          </p:val>
                                        </p:tav>
                                      </p:tavLst>
                                    </p:anim>
                                    <p:anim calcmode="lin" valueType="num">
                                      <p:cBhvr>
                                        <p:cTn id="142" dur="500" fill="hold"/>
                                        <p:tgtEl>
                                          <p:spTgt spid="51"/>
                                        </p:tgtEl>
                                        <p:attrNameLst>
                                          <p:attrName>ppt_h</p:attrName>
                                        </p:attrNameLst>
                                      </p:cBhvr>
                                      <p:tavLst>
                                        <p:tav tm="0">
                                          <p:val>
                                            <p:fltVal val="0"/>
                                          </p:val>
                                        </p:tav>
                                        <p:tav tm="100000">
                                          <p:val>
                                            <p:strVal val="#ppt_h"/>
                                          </p:val>
                                        </p:tav>
                                      </p:tavLst>
                                    </p:anim>
                                    <p:animEffect transition="in" filter="fade">
                                      <p:cBhvr>
                                        <p:cTn id="143" dur="500"/>
                                        <p:tgtEl>
                                          <p:spTgt spid="51"/>
                                        </p:tgtEl>
                                      </p:cBhvr>
                                    </p:animEffect>
                                  </p:childTnLst>
                                </p:cTn>
                              </p:par>
                              <p:par>
                                <p:cTn id="144" presetID="47" presetClass="entr" presetSubtype="0"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par>
                                <p:cTn id="149" presetID="53" presetClass="entr" presetSubtype="16"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p:cTn id="151" dur="500" fill="hold"/>
                                        <p:tgtEl>
                                          <p:spTgt spid="42"/>
                                        </p:tgtEl>
                                        <p:attrNameLst>
                                          <p:attrName>ppt_w</p:attrName>
                                        </p:attrNameLst>
                                      </p:cBhvr>
                                      <p:tavLst>
                                        <p:tav tm="0">
                                          <p:val>
                                            <p:fltVal val="0"/>
                                          </p:val>
                                        </p:tav>
                                        <p:tav tm="100000">
                                          <p:val>
                                            <p:strVal val="#ppt_w"/>
                                          </p:val>
                                        </p:tav>
                                      </p:tavLst>
                                    </p:anim>
                                    <p:anim calcmode="lin" valueType="num">
                                      <p:cBhvr>
                                        <p:cTn id="152" dur="500" fill="hold"/>
                                        <p:tgtEl>
                                          <p:spTgt spid="42"/>
                                        </p:tgtEl>
                                        <p:attrNameLst>
                                          <p:attrName>ppt_h</p:attrName>
                                        </p:attrNameLst>
                                      </p:cBhvr>
                                      <p:tavLst>
                                        <p:tav tm="0">
                                          <p:val>
                                            <p:fltVal val="0"/>
                                          </p:val>
                                        </p:tav>
                                        <p:tav tm="100000">
                                          <p:val>
                                            <p:strVal val="#ppt_h"/>
                                          </p:val>
                                        </p:tav>
                                      </p:tavLst>
                                    </p:anim>
                                    <p:animEffect transition="in" filter="fade">
                                      <p:cBhvr>
                                        <p:cTn id="153" dur="500"/>
                                        <p:tgtEl>
                                          <p:spTgt spid="42"/>
                                        </p:tgtEl>
                                      </p:cBhvr>
                                    </p:animEffect>
                                  </p:childTnLst>
                                </p:cTn>
                              </p:par>
                              <p:par>
                                <p:cTn id="154" presetID="53" presetClass="entr" presetSubtype="16" fill="hold" grpId="1" nodeType="withEffect">
                                  <p:stCondLst>
                                    <p:cond delay="0"/>
                                  </p:stCondLst>
                                  <p:childTnLst>
                                    <p:set>
                                      <p:cBhvr>
                                        <p:cTn id="155" dur="1" fill="hold">
                                          <p:stCondLst>
                                            <p:cond delay="0"/>
                                          </p:stCondLst>
                                        </p:cTn>
                                        <p:tgtEl>
                                          <p:spTgt spid="41"/>
                                        </p:tgtEl>
                                        <p:attrNameLst>
                                          <p:attrName>style.visibility</p:attrName>
                                        </p:attrNameLst>
                                      </p:cBhvr>
                                      <p:to>
                                        <p:strVal val="visible"/>
                                      </p:to>
                                    </p:set>
                                    <p:anim calcmode="lin" valueType="num">
                                      <p:cBhvr>
                                        <p:cTn id="156" dur="500" fill="hold"/>
                                        <p:tgtEl>
                                          <p:spTgt spid="41"/>
                                        </p:tgtEl>
                                        <p:attrNameLst>
                                          <p:attrName>ppt_w</p:attrName>
                                        </p:attrNameLst>
                                      </p:cBhvr>
                                      <p:tavLst>
                                        <p:tav tm="0">
                                          <p:val>
                                            <p:fltVal val="0"/>
                                          </p:val>
                                        </p:tav>
                                        <p:tav tm="100000">
                                          <p:val>
                                            <p:strVal val="#ppt_w"/>
                                          </p:val>
                                        </p:tav>
                                      </p:tavLst>
                                    </p:anim>
                                    <p:anim calcmode="lin" valueType="num">
                                      <p:cBhvr>
                                        <p:cTn id="157" dur="500" fill="hold"/>
                                        <p:tgtEl>
                                          <p:spTgt spid="41"/>
                                        </p:tgtEl>
                                        <p:attrNameLst>
                                          <p:attrName>ppt_h</p:attrName>
                                        </p:attrNameLst>
                                      </p:cBhvr>
                                      <p:tavLst>
                                        <p:tav tm="0">
                                          <p:val>
                                            <p:fltVal val="0"/>
                                          </p:val>
                                        </p:tav>
                                        <p:tav tm="100000">
                                          <p:val>
                                            <p:strVal val="#ppt_h"/>
                                          </p:val>
                                        </p:tav>
                                      </p:tavLst>
                                    </p:anim>
                                    <p:animEffect transition="in" filter="fade">
                                      <p:cBhvr>
                                        <p:cTn id="158" dur="500"/>
                                        <p:tgtEl>
                                          <p:spTgt spid="4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 calcmode="lin" valueType="num">
                                      <p:cBhvr>
                                        <p:cTn id="161" dur="500" fill="hold"/>
                                        <p:tgtEl>
                                          <p:spTgt spid="53"/>
                                        </p:tgtEl>
                                        <p:attrNameLst>
                                          <p:attrName>ppt_w</p:attrName>
                                        </p:attrNameLst>
                                      </p:cBhvr>
                                      <p:tavLst>
                                        <p:tav tm="0">
                                          <p:val>
                                            <p:fltVal val="0"/>
                                          </p:val>
                                        </p:tav>
                                        <p:tav tm="100000">
                                          <p:val>
                                            <p:strVal val="#ppt_w"/>
                                          </p:val>
                                        </p:tav>
                                      </p:tavLst>
                                    </p:anim>
                                    <p:anim calcmode="lin" valueType="num">
                                      <p:cBhvr>
                                        <p:cTn id="162" dur="500" fill="hold"/>
                                        <p:tgtEl>
                                          <p:spTgt spid="53"/>
                                        </p:tgtEl>
                                        <p:attrNameLst>
                                          <p:attrName>ppt_h</p:attrName>
                                        </p:attrNameLst>
                                      </p:cBhvr>
                                      <p:tavLst>
                                        <p:tav tm="0">
                                          <p:val>
                                            <p:fltVal val="0"/>
                                          </p:val>
                                        </p:tav>
                                        <p:tav tm="100000">
                                          <p:val>
                                            <p:strVal val="#ppt_h"/>
                                          </p:val>
                                        </p:tav>
                                      </p:tavLst>
                                    </p:anim>
                                    <p:animEffect transition="in" filter="fade">
                                      <p:cBhvr>
                                        <p:cTn id="163" dur="500"/>
                                        <p:tgtEl>
                                          <p:spTgt spid="53"/>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44"/>
                                        </p:tgtEl>
                                        <p:attrNameLst>
                                          <p:attrName>style.visibility</p:attrName>
                                        </p:attrNameLst>
                                      </p:cBhvr>
                                      <p:to>
                                        <p:strVal val="visible"/>
                                      </p:to>
                                    </p:set>
                                    <p:anim calcmode="lin" valueType="num">
                                      <p:cBhvr>
                                        <p:cTn id="166" dur="500" fill="hold"/>
                                        <p:tgtEl>
                                          <p:spTgt spid="44"/>
                                        </p:tgtEl>
                                        <p:attrNameLst>
                                          <p:attrName>ppt_w</p:attrName>
                                        </p:attrNameLst>
                                      </p:cBhvr>
                                      <p:tavLst>
                                        <p:tav tm="0">
                                          <p:val>
                                            <p:fltVal val="0"/>
                                          </p:val>
                                        </p:tav>
                                        <p:tav tm="100000">
                                          <p:val>
                                            <p:strVal val="#ppt_w"/>
                                          </p:val>
                                        </p:tav>
                                      </p:tavLst>
                                    </p:anim>
                                    <p:anim calcmode="lin" valueType="num">
                                      <p:cBhvr>
                                        <p:cTn id="167" dur="500" fill="hold"/>
                                        <p:tgtEl>
                                          <p:spTgt spid="44"/>
                                        </p:tgtEl>
                                        <p:attrNameLst>
                                          <p:attrName>ppt_h</p:attrName>
                                        </p:attrNameLst>
                                      </p:cBhvr>
                                      <p:tavLst>
                                        <p:tav tm="0">
                                          <p:val>
                                            <p:fltVal val="0"/>
                                          </p:val>
                                        </p:tav>
                                        <p:tav tm="100000">
                                          <p:val>
                                            <p:strVal val="#ppt_h"/>
                                          </p:val>
                                        </p:tav>
                                      </p:tavLst>
                                    </p:anim>
                                    <p:animEffect transition="in" filter="fade">
                                      <p:cBhvr>
                                        <p:cTn id="168" dur="500"/>
                                        <p:tgtEl>
                                          <p:spTgt spid="44"/>
                                        </p:tgtEl>
                                      </p:cBhvr>
                                    </p:animEffect>
                                  </p:childTnLst>
                                </p:cTn>
                              </p:par>
                              <p:par>
                                <p:cTn id="169" presetID="42" presetClass="entr" presetSubtype="0" fill="hold" nodeType="withEffect">
                                  <p:stCondLst>
                                    <p:cond delay="0"/>
                                  </p:stCondLst>
                                  <p:childTnLst>
                                    <p:set>
                                      <p:cBhvr>
                                        <p:cTn id="170" dur="1" fill="hold">
                                          <p:stCondLst>
                                            <p:cond delay="0"/>
                                          </p:stCondLst>
                                        </p:cTn>
                                        <p:tgtEl>
                                          <p:spTgt spid="99"/>
                                        </p:tgtEl>
                                        <p:attrNameLst>
                                          <p:attrName>style.visibility</p:attrName>
                                        </p:attrNameLst>
                                      </p:cBhvr>
                                      <p:to>
                                        <p:strVal val="visible"/>
                                      </p:to>
                                    </p:set>
                                    <p:animEffect transition="in" filter="fade">
                                      <p:cBhvr>
                                        <p:cTn id="171" dur="1000"/>
                                        <p:tgtEl>
                                          <p:spTgt spid="99"/>
                                        </p:tgtEl>
                                      </p:cBhvr>
                                    </p:animEffect>
                                    <p:anim calcmode="lin" valueType="num">
                                      <p:cBhvr>
                                        <p:cTn id="172" dur="1000" fill="hold"/>
                                        <p:tgtEl>
                                          <p:spTgt spid="99"/>
                                        </p:tgtEl>
                                        <p:attrNameLst>
                                          <p:attrName>ppt_x</p:attrName>
                                        </p:attrNameLst>
                                      </p:cBhvr>
                                      <p:tavLst>
                                        <p:tav tm="0">
                                          <p:val>
                                            <p:strVal val="#ppt_x"/>
                                          </p:val>
                                        </p:tav>
                                        <p:tav tm="100000">
                                          <p:val>
                                            <p:strVal val="#ppt_x"/>
                                          </p:val>
                                        </p:tav>
                                      </p:tavLst>
                                    </p:anim>
                                    <p:anim calcmode="lin" valueType="num">
                                      <p:cBhvr>
                                        <p:cTn id="173" dur="1000" fill="hold"/>
                                        <p:tgtEl>
                                          <p:spTgt spid="99"/>
                                        </p:tgtEl>
                                        <p:attrNameLst>
                                          <p:attrName>ppt_y</p:attrName>
                                        </p:attrNameLst>
                                      </p:cBhvr>
                                      <p:tavLst>
                                        <p:tav tm="0">
                                          <p:val>
                                            <p:strVal val="#ppt_y+.1"/>
                                          </p:val>
                                        </p:tav>
                                        <p:tav tm="100000">
                                          <p:val>
                                            <p:strVal val="#ppt_y"/>
                                          </p:val>
                                        </p:tav>
                                      </p:tavLst>
                                    </p:anim>
                                  </p:childTnLst>
                                </p:cTn>
                              </p:par>
                            </p:childTnLst>
                          </p:cTn>
                        </p:par>
                        <p:par>
                          <p:cTn id="174" fill="hold">
                            <p:stCondLst>
                              <p:cond delay="1000"/>
                            </p:stCondLst>
                            <p:childTnLst>
                              <p:par>
                                <p:cTn id="175" presetID="2" presetClass="entr" presetSubtype="1" fill="hold" nodeType="afterEffect">
                                  <p:stCondLst>
                                    <p:cond delay="0"/>
                                  </p:stCondLst>
                                  <p:iterate type="lt">
                                    <p:tmPct val="10000"/>
                                  </p:iterate>
                                  <p:childTnLst>
                                    <p:set>
                                      <p:cBhvr>
                                        <p:cTn id="176" dur="1" fill="hold">
                                          <p:stCondLst>
                                            <p:cond delay="0"/>
                                          </p:stCondLst>
                                        </p:cTn>
                                        <p:tgtEl>
                                          <p:spTgt spid="10">
                                            <p:txEl>
                                              <p:pRg st="0" end="0"/>
                                            </p:txEl>
                                          </p:spTgt>
                                        </p:tgtEl>
                                        <p:attrNameLst>
                                          <p:attrName>style.visibility</p:attrName>
                                        </p:attrNameLst>
                                      </p:cBhvr>
                                      <p:to>
                                        <p:strVal val="visible"/>
                                      </p:to>
                                    </p:set>
                                    <p:anim calcmode="lin" valueType="num">
                                      <p:cBhvr additive="base">
                                        <p:cTn id="17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79" fill="hold">
                            <p:stCondLst>
                              <p:cond delay="4700"/>
                            </p:stCondLst>
                            <p:childTnLst>
                              <p:par>
                                <p:cTn id="180" presetID="2" presetClass="entr" presetSubtype="1" fill="hold" nodeType="afterEffect">
                                  <p:stCondLst>
                                    <p:cond delay="0"/>
                                  </p:stCondLst>
                                  <p:iterate type="lt">
                                    <p:tmPct val="10000"/>
                                  </p:iterate>
                                  <p:childTnLst>
                                    <p:set>
                                      <p:cBhvr>
                                        <p:cTn id="181" dur="1" fill="hold">
                                          <p:stCondLst>
                                            <p:cond delay="0"/>
                                          </p:stCondLst>
                                        </p:cTn>
                                        <p:tgtEl>
                                          <p:spTgt spid="10">
                                            <p:txEl>
                                              <p:pRg st="2" end="2"/>
                                            </p:txEl>
                                          </p:spTgt>
                                        </p:tgtEl>
                                        <p:attrNameLst>
                                          <p:attrName>style.visibility</p:attrName>
                                        </p:attrNameLst>
                                      </p:cBhvr>
                                      <p:to>
                                        <p:strVal val="visible"/>
                                      </p:to>
                                    </p:set>
                                    <p:anim calcmode="lin" valueType="num">
                                      <p:cBhvr additive="base">
                                        <p:cTn id="18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7" grpId="0" animBg="1"/>
      <p:bldP spid="38" grpId="0" animBg="1"/>
      <p:bldP spid="39" grpId="0" animBg="1"/>
      <p:bldP spid="40" grpId="0" animBg="1"/>
      <p:bldP spid="41" grpId="0" animBg="1"/>
      <p:bldP spid="41" grpId="1"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F55C5DC2-4987-7CE1-268C-2443554C67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97259" y="3651314"/>
            <a:ext cx="8062092" cy="5887479"/>
          </a:xfrm>
          <a:prstGeom prst="rect">
            <a:avLst/>
          </a:prstGeom>
        </p:spPr>
      </p:pic>
      <p:pic>
        <p:nvPicPr>
          <p:cNvPr id="89" name="Picture 88">
            <a:extLst>
              <a:ext uri="{FF2B5EF4-FFF2-40B4-BE49-F238E27FC236}">
                <a16:creationId xmlns:a16="http://schemas.microsoft.com/office/drawing/2014/main" id="{48EC7AED-AD55-8B0A-352F-D71A151B09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250" b="90000" l="10000" r="97000">
                        <a14:foregroundMark x1="87500" y1="41000" x2="99333" y2="44125"/>
                        <a14:foregroundMark x1="99333" y1="44125" x2="91333" y2="64375"/>
                        <a14:foregroundMark x1="91333" y1="64375" x2="81000" y2="52500"/>
                        <a14:foregroundMark x1="81000" y1="52500" x2="89000" y2="38375"/>
                        <a14:foregroundMark x1="89000" y1="38375" x2="89500" y2="38500"/>
                        <a14:foregroundMark x1="97000" y1="52375" x2="95167" y2="42625"/>
                        <a14:foregroundMark x1="49000" y1="6875" x2="58667" y2="8500"/>
                        <a14:foregroundMark x1="74333" y1="7125" x2="87167" y2="11500"/>
                        <a14:foregroundMark x1="87167" y1="11500" x2="77333" y2="8000"/>
                        <a14:foregroundMark x1="77333" y1="8000" x2="86500" y2="6375"/>
                        <a14:foregroundMark x1="47167" y1="5250" x2="56667" y2="5500"/>
                        <a14:backgroundMark x1="32833" y1="55375" x2="22333" y2="62625"/>
                        <a14:backgroundMark x1="22333" y1="62625" x2="17000" y2="83250"/>
                        <a14:backgroundMark x1="17000" y1="83250" x2="30167" y2="89375"/>
                        <a14:backgroundMark x1="30167" y1="89375" x2="38333" y2="77750"/>
                        <a14:backgroundMark x1="38333" y1="77750" x2="31000" y2="553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909512" y="-608456"/>
            <a:ext cx="3545817" cy="2753180"/>
          </a:xfrm>
          <a:prstGeom prst="rect">
            <a:avLst/>
          </a:prstGeom>
        </p:spPr>
      </p:pic>
      <p:sp>
        <p:nvSpPr>
          <p:cNvPr id="102" name="Oval 101">
            <a:extLst>
              <a:ext uri="{FF2B5EF4-FFF2-40B4-BE49-F238E27FC236}">
                <a16:creationId xmlns:a16="http://schemas.microsoft.com/office/drawing/2014/main" id="{2ADBF1B1-7B63-E504-7D5B-9B04AF681496}"/>
              </a:ext>
            </a:extLst>
          </p:cNvPr>
          <p:cNvSpPr/>
          <p:nvPr/>
        </p:nvSpPr>
        <p:spPr>
          <a:xfrm flipH="1">
            <a:off x="4850616" y="1168513"/>
            <a:ext cx="2252724" cy="95433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rPr>
              <a:t>What does the country in question state?</a:t>
            </a:r>
          </a:p>
        </p:txBody>
      </p:sp>
      <p:sp>
        <p:nvSpPr>
          <p:cNvPr id="104" name="Oval 103">
            <a:extLst>
              <a:ext uri="{FF2B5EF4-FFF2-40B4-BE49-F238E27FC236}">
                <a16:creationId xmlns:a16="http://schemas.microsoft.com/office/drawing/2014/main" id="{0175A4C3-771F-478C-97D9-FA830728156D}"/>
              </a:ext>
            </a:extLst>
          </p:cNvPr>
          <p:cNvSpPr/>
          <p:nvPr/>
        </p:nvSpPr>
        <p:spPr>
          <a:xfrm>
            <a:off x="4880135" y="2669811"/>
            <a:ext cx="2252724" cy="93361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rPr>
              <a:t>What do standardizing organizations currently state?</a:t>
            </a:r>
          </a:p>
        </p:txBody>
      </p:sp>
      <p:sp>
        <p:nvSpPr>
          <p:cNvPr id="106" name="Oval 105">
            <a:extLst>
              <a:ext uri="{FF2B5EF4-FFF2-40B4-BE49-F238E27FC236}">
                <a16:creationId xmlns:a16="http://schemas.microsoft.com/office/drawing/2014/main" id="{8FEDD25B-4E38-D7E2-5460-BC4C73DD77AB}"/>
              </a:ext>
            </a:extLst>
          </p:cNvPr>
          <p:cNvSpPr/>
          <p:nvPr/>
        </p:nvSpPr>
        <p:spPr>
          <a:xfrm flipH="1">
            <a:off x="4850616" y="4209387"/>
            <a:ext cx="2252724" cy="85010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rPr>
              <a:t>What is prevailing wisdom in the field of expertise?</a:t>
            </a:r>
          </a:p>
        </p:txBody>
      </p:sp>
      <p:sp>
        <p:nvSpPr>
          <p:cNvPr id="107" name="Arrow: Right 106">
            <a:extLst>
              <a:ext uri="{FF2B5EF4-FFF2-40B4-BE49-F238E27FC236}">
                <a16:creationId xmlns:a16="http://schemas.microsoft.com/office/drawing/2014/main" id="{353C8A98-B29A-A5A5-8813-484F28749409}"/>
              </a:ext>
            </a:extLst>
          </p:cNvPr>
          <p:cNvSpPr/>
          <p:nvPr/>
        </p:nvSpPr>
        <p:spPr>
          <a:xfrm>
            <a:off x="4782661" y="5694300"/>
            <a:ext cx="4102721" cy="12023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rPr>
              <a:t>What is a plan of action to ensure responsible action and due diligence?</a:t>
            </a:r>
          </a:p>
        </p:txBody>
      </p:sp>
      <p:sp>
        <p:nvSpPr>
          <p:cNvPr id="5" name="Block Arc 4">
            <a:extLst>
              <a:ext uri="{FF2B5EF4-FFF2-40B4-BE49-F238E27FC236}">
                <a16:creationId xmlns:a16="http://schemas.microsoft.com/office/drawing/2014/main" id="{7947FA60-1A62-E40C-9175-DBF738555024}"/>
              </a:ext>
            </a:extLst>
          </p:cNvPr>
          <p:cNvSpPr/>
          <p:nvPr/>
        </p:nvSpPr>
        <p:spPr>
          <a:xfrm rot="16200000">
            <a:off x="4733019" y="2201344"/>
            <a:ext cx="562455" cy="408900"/>
          </a:xfrm>
          <a:prstGeom prst="blockArc">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506BF576-5C0E-D29B-5052-E3FA88A6EF6A}"/>
              </a:ext>
            </a:extLst>
          </p:cNvPr>
          <p:cNvSpPr/>
          <p:nvPr/>
        </p:nvSpPr>
        <p:spPr>
          <a:xfrm rot="16200000">
            <a:off x="4624070" y="3702607"/>
            <a:ext cx="562455" cy="4089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a:extLst>
              <a:ext uri="{FF2B5EF4-FFF2-40B4-BE49-F238E27FC236}">
                <a16:creationId xmlns:a16="http://schemas.microsoft.com/office/drawing/2014/main" id="{CADE6977-9FA9-A856-946F-3655B0D4D9F9}"/>
              </a:ext>
            </a:extLst>
          </p:cNvPr>
          <p:cNvSpPr/>
          <p:nvPr/>
        </p:nvSpPr>
        <p:spPr>
          <a:xfrm rot="16200000" flipV="1">
            <a:off x="6726601" y="3691604"/>
            <a:ext cx="531697" cy="45111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87229AFA-0F67-9873-8DF7-1A6882993FD0}"/>
              </a:ext>
            </a:extLst>
          </p:cNvPr>
          <p:cNvSpPr/>
          <p:nvPr/>
        </p:nvSpPr>
        <p:spPr>
          <a:xfrm rot="16200000" flipV="1">
            <a:off x="6670626" y="2243669"/>
            <a:ext cx="562455" cy="408902"/>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Right 10">
            <a:extLst>
              <a:ext uri="{FF2B5EF4-FFF2-40B4-BE49-F238E27FC236}">
                <a16:creationId xmlns:a16="http://schemas.microsoft.com/office/drawing/2014/main" id="{CEE02FD5-6890-6789-E06C-61C200E45F6B}"/>
              </a:ext>
            </a:extLst>
          </p:cNvPr>
          <p:cNvSpPr/>
          <p:nvPr/>
        </p:nvSpPr>
        <p:spPr>
          <a:xfrm>
            <a:off x="5067113" y="2522299"/>
            <a:ext cx="204451" cy="2331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4CABB29-B1D0-D39F-A753-61E88998A60E}"/>
              </a:ext>
            </a:extLst>
          </p:cNvPr>
          <p:cNvSpPr/>
          <p:nvPr/>
        </p:nvSpPr>
        <p:spPr>
          <a:xfrm>
            <a:off x="4957503" y="3570034"/>
            <a:ext cx="204451" cy="2331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AF02C7B-3905-A7E6-B278-08F8D5650482}"/>
              </a:ext>
            </a:extLst>
          </p:cNvPr>
          <p:cNvSpPr/>
          <p:nvPr/>
        </p:nvSpPr>
        <p:spPr>
          <a:xfrm flipH="1">
            <a:off x="6693348" y="2115331"/>
            <a:ext cx="204451" cy="2331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C46D332-10F0-2AD1-3D47-8A7B5AADAEB9}"/>
              </a:ext>
            </a:extLst>
          </p:cNvPr>
          <p:cNvSpPr/>
          <p:nvPr/>
        </p:nvSpPr>
        <p:spPr>
          <a:xfrm flipH="1">
            <a:off x="6731795" y="4023260"/>
            <a:ext cx="204451" cy="2331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225A87A-8E45-8168-7DFA-A1A585484234}"/>
              </a:ext>
            </a:extLst>
          </p:cNvPr>
          <p:cNvSpPr txBox="1"/>
          <p:nvPr/>
        </p:nvSpPr>
        <p:spPr>
          <a:xfrm>
            <a:off x="5415625" y="2266613"/>
            <a:ext cx="1024669" cy="430887"/>
          </a:xfrm>
          <a:prstGeom prst="rect">
            <a:avLst/>
          </a:prstGeom>
          <a:noFill/>
        </p:spPr>
        <p:txBody>
          <a:bodyPr wrap="square" rtlCol="0">
            <a:spAutoFit/>
          </a:bodyPr>
          <a:lstStyle/>
          <a:p>
            <a:r>
              <a:rPr lang="en-US" sz="1100" dirty="0"/>
              <a:t>Legal advises Management</a:t>
            </a:r>
          </a:p>
        </p:txBody>
      </p:sp>
      <p:sp>
        <p:nvSpPr>
          <p:cNvPr id="21" name="TextBox 20">
            <a:extLst>
              <a:ext uri="{FF2B5EF4-FFF2-40B4-BE49-F238E27FC236}">
                <a16:creationId xmlns:a16="http://schemas.microsoft.com/office/drawing/2014/main" id="{A1F08771-A8DA-8052-37F4-7F0147E82CF9}"/>
              </a:ext>
            </a:extLst>
          </p:cNvPr>
          <p:cNvSpPr txBox="1"/>
          <p:nvPr/>
        </p:nvSpPr>
        <p:spPr>
          <a:xfrm>
            <a:off x="5246881" y="3694413"/>
            <a:ext cx="1397770" cy="430887"/>
          </a:xfrm>
          <a:prstGeom prst="rect">
            <a:avLst/>
          </a:prstGeom>
          <a:noFill/>
        </p:spPr>
        <p:txBody>
          <a:bodyPr wrap="square" rtlCol="0">
            <a:spAutoFit/>
          </a:bodyPr>
          <a:lstStyle/>
          <a:p>
            <a:r>
              <a:rPr lang="en-US" sz="1100" dirty="0"/>
              <a:t>Management advises department experts.</a:t>
            </a:r>
          </a:p>
        </p:txBody>
      </p:sp>
      <p:sp>
        <p:nvSpPr>
          <p:cNvPr id="22" name="Block Arc 21">
            <a:extLst>
              <a:ext uri="{FF2B5EF4-FFF2-40B4-BE49-F238E27FC236}">
                <a16:creationId xmlns:a16="http://schemas.microsoft.com/office/drawing/2014/main" id="{07359E57-D7D7-70AB-8938-AC1D37C4EE93}"/>
              </a:ext>
            </a:extLst>
          </p:cNvPr>
          <p:cNvSpPr/>
          <p:nvPr/>
        </p:nvSpPr>
        <p:spPr>
          <a:xfrm rot="16200000">
            <a:off x="4598908" y="5260459"/>
            <a:ext cx="562455" cy="4089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a:extLst>
              <a:ext uri="{FF2B5EF4-FFF2-40B4-BE49-F238E27FC236}">
                <a16:creationId xmlns:a16="http://schemas.microsoft.com/office/drawing/2014/main" id="{CEDE9FC8-E351-B0F7-5100-8E6360E72072}"/>
              </a:ext>
            </a:extLst>
          </p:cNvPr>
          <p:cNvSpPr/>
          <p:nvPr/>
        </p:nvSpPr>
        <p:spPr>
          <a:xfrm rot="16200000" flipV="1">
            <a:off x="6767514" y="5237248"/>
            <a:ext cx="562455" cy="408902"/>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Right 24">
            <a:extLst>
              <a:ext uri="{FF2B5EF4-FFF2-40B4-BE49-F238E27FC236}">
                <a16:creationId xmlns:a16="http://schemas.microsoft.com/office/drawing/2014/main" id="{F7BEB206-E495-713E-5CC1-BE2996241FF3}"/>
              </a:ext>
            </a:extLst>
          </p:cNvPr>
          <p:cNvSpPr/>
          <p:nvPr/>
        </p:nvSpPr>
        <p:spPr>
          <a:xfrm>
            <a:off x="4953994" y="5598363"/>
            <a:ext cx="204451" cy="2331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3187CC0-5EEB-2A8B-53D3-CC827B1BF892}"/>
              </a:ext>
            </a:extLst>
          </p:cNvPr>
          <p:cNvSpPr/>
          <p:nvPr/>
        </p:nvSpPr>
        <p:spPr>
          <a:xfrm flipH="1">
            <a:off x="6813848" y="5087261"/>
            <a:ext cx="204451" cy="23319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EA21C80-8A5B-574C-281F-B71966A969C6}"/>
              </a:ext>
            </a:extLst>
          </p:cNvPr>
          <p:cNvSpPr txBox="1"/>
          <p:nvPr/>
        </p:nvSpPr>
        <p:spPr>
          <a:xfrm>
            <a:off x="4937718" y="5191971"/>
            <a:ext cx="1980481" cy="430887"/>
          </a:xfrm>
          <a:prstGeom prst="rect">
            <a:avLst/>
          </a:prstGeom>
          <a:noFill/>
        </p:spPr>
        <p:txBody>
          <a:bodyPr wrap="square" rtlCol="0">
            <a:spAutoFit/>
          </a:bodyPr>
          <a:lstStyle/>
          <a:p>
            <a:r>
              <a:rPr lang="en-US" sz="1100" dirty="0"/>
              <a:t>Department experts advise and collaborate with management</a:t>
            </a:r>
          </a:p>
        </p:txBody>
      </p:sp>
      <p:sp>
        <p:nvSpPr>
          <p:cNvPr id="2" name="TextBox 1">
            <a:extLst>
              <a:ext uri="{FF2B5EF4-FFF2-40B4-BE49-F238E27FC236}">
                <a16:creationId xmlns:a16="http://schemas.microsoft.com/office/drawing/2014/main" id="{4D778D25-46AC-360C-774D-F545BCD2C7DC}"/>
              </a:ext>
            </a:extLst>
          </p:cNvPr>
          <p:cNvSpPr txBox="1"/>
          <p:nvPr/>
        </p:nvSpPr>
        <p:spPr>
          <a:xfrm>
            <a:off x="472103" y="987376"/>
            <a:ext cx="2463736" cy="1815882"/>
          </a:xfrm>
          <a:prstGeom prst="rect">
            <a:avLst/>
          </a:prstGeom>
          <a:noFill/>
        </p:spPr>
        <p:txBody>
          <a:bodyPr wrap="square" rtlCol="0">
            <a:spAutoFit/>
          </a:bodyPr>
          <a:lstStyle/>
          <a:p>
            <a:r>
              <a:rPr lang="en-US" sz="2800" b="1" dirty="0"/>
              <a:t>5. Brainstorm with questions and possible solutions</a:t>
            </a:r>
          </a:p>
        </p:txBody>
      </p:sp>
      <p:pic>
        <p:nvPicPr>
          <p:cNvPr id="3" name="Picture 2">
            <a:extLst>
              <a:ext uri="{FF2B5EF4-FFF2-40B4-BE49-F238E27FC236}">
                <a16:creationId xmlns:a16="http://schemas.microsoft.com/office/drawing/2014/main" id="{AD30522C-E37B-9591-07AA-B0889E39B2C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13030" y="662999"/>
            <a:ext cx="1784534" cy="1704393"/>
          </a:xfrm>
          <a:prstGeom prst="rect">
            <a:avLst/>
          </a:prstGeom>
        </p:spPr>
      </p:pic>
      <p:pic>
        <p:nvPicPr>
          <p:cNvPr id="4" name="Picture 3">
            <a:extLst>
              <a:ext uri="{FF2B5EF4-FFF2-40B4-BE49-F238E27FC236}">
                <a16:creationId xmlns:a16="http://schemas.microsoft.com/office/drawing/2014/main" id="{F8D221CB-7405-5274-5805-14D3288BC7E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271" b="89929" l="10000" r="97552">
                        <a14:foregroundMark x1="80156" y1="37293" x2="97552" y2="5271"/>
                        <a14:foregroundMark x1="97552" y1="5271" x2="75260" y2="30370"/>
                        <a14:foregroundMark x1="27031" y1="68371" x2="50365" y2="70889"/>
                        <a14:foregroundMark x1="50365" y1="70889" x2="53229" y2="69473"/>
                        <a14:foregroundMark x1="40313" y1="74194" x2="40313" y2="74194"/>
                        <a14:foregroundMark x1="44479" y1="74194" x2="43438" y2="72620"/>
                        <a14:foregroundMark x1="36823" y1="72620" x2="36823" y2="72620"/>
                        <a14:foregroundMark x1="38906" y1="73721" x2="28750" y2="68922"/>
                        <a14:foregroundMark x1="29844" y1="70024" x2="29844" y2="70024"/>
                        <a14:foregroundMark x1="32604" y1="72620" x2="32604" y2="72620"/>
                        <a14:foregroundMark x1="32604" y1="71597" x2="29115" y2="7002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877632" y="2706974"/>
            <a:ext cx="3837838" cy="2540568"/>
          </a:xfrm>
          <a:prstGeom prst="rect">
            <a:avLst/>
          </a:prstGeom>
        </p:spPr>
      </p:pic>
      <p:sp>
        <p:nvSpPr>
          <p:cNvPr id="101" name="TextBox 100">
            <a:extLst>
              <a:ext uri="{FF2B5EF4-FFF2-40B4-BE49-F238E27FC236}">
                <a16:creationId xmlns:a16="http://schemas.microsoft.com/office/drawing/2014/main" id="{525E21F9-A28A-263F-DCD8-A064CB1B66C7}"/>
              </a:ext>
            </a:extLst>
          </p:cNvPr>
          <p:cNvSpPr txBox="1"/>
          <p:nvPr/>
        </p:nvSpPr>
        <p:spPr>
          <a:xfrm>
            <a:off x="9994534" y="4094426"/>
            <a:ext cx="2161918" cy="2123658"/>
          </a:xfrm>
          <a:prstGeom prst="rect">
            <a:avLst/>
          </a:prstGeom>
          <a:solidFill>
            <a:schemeClr val="bg1">
              <a:lumMod val="85000"/>
            </a:schemeClr>
          </a:solidFill>
        </p:spPr>
        <p:txBody>
          <a:bodyPr wrap="square" rtlCol="0">
            <a:spAutoFit/>
          </a:bodyPr>
          <a:lstStyle/>
          <a:p>
            <a:pPr algn="ctr"/>
            <a:r>
              <a:rPr lang="en-US" sz="1200" b="1" dirty="0"/>
              <a:t>Training presents a target objective ( a consolidated definition of due diligence that will cover international and multi-organization requirements. ) </a:t>
            </a:r>
          </a:p>
          <a:p>
            <a:pPr algn="ctr"/>
            <a:endParaRPr lang="en-US" sz="1200" b="1" dirty="0"/>
          </a:p>
          <a:p>
            <a:pPr algn="ctr"/>
            <a:r>
              <a:rPr lang="en-US" sz="1200" b="1" dirty="0"/>
              <a:t>Each Department develops a plan in a training workshop to comply and regularly produces due diligence artifacts. </a:t>
            </a:r>
          </a:p>
        </p:txBody>
      </p:sp>
    </p:spTree>
    <p:extLst>
      <p:ext uri="{BB962C8B-B14F-4D97-AF65-F5344CB8AC3E}">
        <p14:creationId xmlns:p14="http://schemas.microsoft.com/office/powerpoint/2010/main" val="641820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24E8E1EB-73B9-D7C0-31AF-9593E5265421}"/>
              </a:ext>
            </a:extLst>
          </p:cNvPr>
          <p:cNvSpPr/>
          <p:nvPr/>
        </p:nvSpPr>
        <p:spPr>
          <a:xfrm>
            <a:off x="2830763" y="1058896"/>
            <a:ext cx="6646612" cy="4846604"/>
          </a:xfrm>
          <a:prstGeom prst="ellipse">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96239B-E4AF-8B00-61D1-2D9CFE09D20B}"/>
              </a:ext>
            </a:extLst>
          </p:cNvPr>
          <p:cNvSpPr/>
          <p:nvPr/>
        </p:nvSpPr>
        <p:spPr>
          <a:xfrm>
            <a:off x="3779854" y="1694329"/>
            <a:ext cx="4651471" cy="35331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6864527-3628-7F7B-3F2F-EA3B9A4777AA}"/>
              </a:ext>
            </a:extLst>
          </p:cNvPr>
          <p:cNvSpPr/>
          <p:nvPr/>
        </p:nvSpPr>
        <p:spPr>
          <a:xfrm>
            <a:off x="4769224" y="2366682"/>
            <a:ext cx="2653553" cy="2124635"/>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Central Task: </a:t>
            </a:r>
          </a:p>
          <a:p>
            <a:pPr algn="ctr"/>
            <a:r>
              <a:rPr lang="en-US" sz="1400" dirty="0"/>
              <a:t>Do due diligence to avoid harm to customers and avoid legal action. </a:t>
            </a:r>
          </a:p>
        </p:txBody>
      </p:sp>
      <p:pic>
        <p:nvPicPr>
          <p:cNvPr id="3" name="Picture 2">
            <a:extLst>
              <a:ext uri="{FF2B5EF4-FFF2-40B4-BE49-F238E27FC236}">
                <a16:creationId xmlns:a16="http://schemas.microsoft.com/office/drawing/2014/main" id="{13089048-2FEE-A0CC-EC18-E76B24C828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354" y="2188927"/>
            <a:ext cx="1527871" cy="1154869"/>
          </a:xfrm>
          <a:prstGeom prst="rect">
            <a:avLst/>
          </a:prstGeom>
        </p:spPr>
      </p:pic>
      <p:pic>
        <p:nvPicPr>
          <p:cNvPr id="4" name="Picture 3">
            <a:extLst>
              <a:ext uri="{FF2B5EF4-FFF2-40B4-BE49-F238E27FC236}">
                <a16:creationId xmlns:a16="http://schemas.microsoft.com/office/drawing/2014/main" id="{BF1A946F-F005-ECE5-7CFF-7DBB15EBCC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354" y="600991"/>
            <a:ext cx="1527871" cy="1154869"/>
          </a:xfrm>
          <a:prstGeom prst="rect">
            <a:avLst/>
          </a:prstGeom>
        </p:spPr>
      </p:pic>
      <p:pic>
        <p:nvPicPr>
          <p:cNvPr id="6" name="Picture 5">
            <a:extLst>
              <a:ext uri="{FF2B5EF4-FFF2-40B4-BE49-F238E27FC236}">
                <a16:creationId xmlns:a16="http://schemas.microsoft.com/office/drawing/2014/main" id="{E2495130-0D5F-4CBE-8DE7-9CD4C96BDE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86076" y="801385"/>
            <a:ext cx="1527871" cy="1154869"/>
          </a:xfrm>
          <a:prstGeom prst="rect">
            <a:avLst/>
          </a:prstGeom>
        </p:spPr>
      </p:pic>
      <p:pic>
        <p:nvPicPr>
          <p:cNvPr id="7" name="Picture 6">
            <a:extLst>
              <a:ext uri="{FF2B5EF4-FFF2-40B4-BE49-F238E27FC236}">
                <a16:creationId xmlns:a16="http://schemas.microsoft.com/office/drawing/2014/main" id="{63380066-489D-FA1A-569A-7998872F17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12377" y="2795157"/>
            <a:ext cx="1527871" cy="1154869"/>
          </a:xfrm>
          <a:prstGeom prst="rect">
            <a:avLst/>
          </a:prstGeom>
        </p:spPr>
      </p:pic>
      <p:pic>
        <p:nvPicPr>
          <p:cNvPr id="8" name="Picture 7">
            <a:extLst>
              <a:ext uri="{FF2B5EF4-FFF2-40B4-BE49-F238E27FC236}">
                <a16:creationId xmlns:a16="http://schemas.microsoft.com/office/drawing/2014/main" id="{688D8901-A73B-B75C-717B-9A7B61976C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9289" y="3776863"/>
            <a:ext cx="1527871" cy="1154869"/>
          </a:xfrm>
          <a:prstGeom prst="rect">
            <a:avLst/>
          </a:prstGeom>
        </p:spPr>
      </p:pic>
      <p:pic>
        <p:nvPicPr>
          <p:cNvPr id="9" name="Picture 8">
            <a:extLst>
              <a:ext uri="{FF2B5EF4-FFF2-40B4-BE49-F238E27FC236}">
                <a16:creationId xmlns:a16="http://schemas.microsoft.com/office/drawing/2014/main" id="{CFE5BE6B-0205-A020-FC1E-B153DE67F5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74840" y="4801109"/>
            <a:ext cx="1527871" cy="1154869"/>
          </a:xfrm>
          <a:prstGeom prst="rect">
            <a:avLst/>
          </a:prstGeom>
        </p:spPr>
      </p:pic>
      <p:sp>
        <p:nvSpPr>
          <p:cNvPr id="16" name="TextBox 15">
            <a:extLst>
              <a:ext uri="{FF2B5EF4-FFF2-40B4-BE49-F238E27FC236}">
                <a16:creationId xmlns:a16="http://schemas.microsoft.com/office/drawing/2014/main" id="{C0A232BF-C5EC-A75A-5F42-5510B35D9889}"/>
              </a:ext>
            </a:extLst>
          </p:cNvPr>
          <p:cNvSpPr txBox="1"/>
          <p:nvPr/>
        </p:nvSpPr>
        <p:spPr>
          <a:xfrm>
            <a:off x="4952226" y="1910358"/>
            <a:ext cx="2287548" cy="430887"/>
          </a:xfrm>
          <a:custGeom>
            <a:avLst/>
            <a:gdLst>
              <a:gd name="connsiteX0" fmla="*/ 0 w 2497283"/>
              <a:gd name="connsiteY0" fmla="*/ 0 h 646331"/>
              <a:gd name="connsiteX1" fmla="*/ 2497283 w 2497283"/>
              <a:gd name="connsiteY1" fmla="*/ 0 h 646331"/>
              <a:gd name="connsiteX2" fmla="*/ 2497283 w 2497283"/>
              <a:gd name="connsiteY2" fmla="*/ 646331 h 646331"/>
              <a:gd name="connsiteX3" fmla="*/ 0 w 2497283"/>
              <a:gd name="connsiteY3" fmla="*/ 646331 h 646331"/>
              <a:gd name="connsiteX4" fmla="*/ 0 w 2497283"/>
              <a:gd name="connsiteY4" fmla="*/ 0 h 646331"/>
              <a:gd name="connsiteX0" fmla="*/ 0 w 2497283"/>
              <a:gd name="connsiteY0" fmla="*/ 0 h 861484"/>
              <a:gd name="connsiteX1" fmla="*/ 2497283 w 2497283"/>
              <a:gd name="connsiteY1" fmla="*/ 0 h 861484"/>
              <a:gd name="connsiteX2" fmla="*/ 2497283 w 2497283"/>
              <a:gd name="connsiteY2" fmla="*/ 646331 h 861484"/>
              <a:gd name="connsiteX3" fmla="*/ 8965 w 2497283"/>
              <a:gd name="connsiteY3" fmla="*/ 861484 h 861484"/>
              <a:gd name="connsiteX4" fmla="*/ 0 w 2497283"/>
              <a:gd name="connsiteY4" fmla="*/ 0 h 861484"/>
              <a:gd name="connsiteX0" fmla="*/ 0 w 2497283"/>
              <a:gd name="connsiteY0" fmla="*/ 0 h 861484"/>
              <a:gd name="connsiteX1" fmla="*/ 2497283 w 2497283"/>
              <a:gd name="connsiteY1" fmla="*/ 0 h 861484"/>
              <a:gd name="connsiteX2" fmla="*/ 2497283 w 2497283"/>
              <a:gd name="connsiteY2" fmla="*/ 646331 h 861484"/>
              <a:gd name="connsiteX3" fmla="*/ 8965 w 2497283"/>
              <a:gd name="connsiteY3" fmla="*/ 861484 h 861484"/>
              <a:gd name="connsiteX4" fmla="*/ 0 w 2497283"/>
              <a:gd name="connsiteY4" fmla="*/ 0 h 861484"/>
              <a:gd name="connsiteX0" fmla="*/ 0 w 2595895"/>
              <a:gd name="connsiteY0" fmla="*/ 0 h 861484"/>
              <a:gd name="connsiteX1" fmla="*/ 2497283 w 2595895"/>
              <a:gd name="connsiteY1" fmla="*/ 0 h 861484"/>
              <a:gd name="connsiteX2" fmla="*/ 2595895 w 2595895"/>
              <a:gd name="connsiteY2" fmla="*/ 592542 h 861484"/>
              <a:gd name="connsiteX3" fmla="*/ 8965 w 2595895"/>
              <a:gd name="connsiteY3" fmla="*/ 861484 h 861484"/>
              <a:gd name="connsiteX4" fmla="*/ 0 w 2595895"/>
              <a:gd name="connsiteY4" fmla="*/ 0 h 861484"/>
              <a:gd name="connsiteX0" fmla="*/ 0 w 2524177"/>
              <a:gd name="connsiteY0" fmla="*/ 0 h 861484"/>
              <a:gd name="connsiteX1" fmla="*/ 2497283 w 2524177"/>
              <a:gd name="connsiteY1" fmla="*/ 0 h 861484"/>
              <a:gd name="connsiteX2" fmla="*/ 2524177 w 2524177"/>
              <a:gd name="connsiteY2" fmla="*/ 798731 h 861484"/>
              <a:gd name="connsiteX3" fmla="*/ 8965 w 2524177"/>
              <a:gd name="connsiteY3" fmla="*/ 861484 h 861484"/>
              <a:gd name="connsiteX4" fmla="*/ 0 w 2524177"/>
              <a:gd name="connsiteY4" fmla="*/ 0 h 861484"/>
              <a:gd name="connsiteX0" fmla="*/ 0 w 2524177"/>
              <a:gd name="connsiteY0" fmla="*/ 0 h 861484"/>
              <a:gd name="connsiteX1" fmla="*/ 2497283 w 2524177"/>
              <a:gd name="connsiteY1" fmla="*/ 0 h 861484"/>
              <a:gd name="connsiteX2" fmla="*/ 2524177 w 2524177"/>
              <a:gd name="connsiteY2" fmla="*/ 798731 h 861484"/>
              <a:gd name="connsiteX3" fmla="*/ 8965 w 2524177"/>
              <a:gd name="connsiteY3" fmla="*/ 861484 h 861484"/>
              <a:gd name="connsiteX4" fmla="*/ 0 w 2524177"/>
              <a:gd name="connsiteY4" fmla="*/ 0 h 86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77" h="861484">
                <a:moveTo>
                  <a:pt x="0" y="0"/>
                </a:moveTo>
                <a:lnTo>
                  <a:pt x="2497283" y="0"/>
                </a:lnTo>
                <a:lnTo>
                  <a:pt x="2524177" y="798731"/>
                </a:lnTo>
                <a:cubicBezTo>
                  <a:pt x="1856103" y="529790"/>
                  <a:pt x="865298" y="9837"/>
                  <a:pt x="8965" y="861484"/>
                </a:cubicBezTo>
                <a:cubicBezTo>
                  <a:pt x="5977" y="574323"/>
                  <a:pt x="2988" y="287161"/>
                  <a:pt x="0" y="0"/>
                </a:cubicBezTo>
                <a:close/>
              </a:path>
            </a:pathLst>
          </a:custGeom>
          <a:noFill/>
        </p:spPr>
        <p:txBody>
          <a:bodyPr wrap="square" rtlCol="0">
            <a:spAutoFit/>
          </a:bodyPr>
          <a:lstStyle/>
          <a:p>
            <a:pPr algn="ctr"/>
            <a:r>
              <a:rPr lang="en-US" sz="1100" dirty="0"/>
              <a:t>Legal provides research and statements of law and defines gaps</a:t>
            </a:r>
          </a:p>
        </p:txBody>
      </p:sp>
      <p:sp>
        <p:nvSpPr>
          <p:cNvPr id="18" name="TextBox 17">
            <a:extLst>
              <a:ext uri="{FF2B5EF4-FFF2-40B4-BE49-F238E27FC236}">
                <a16:creationId xmlns:a16="http://schemas.microsoft.com/office/drawing/2014/main" id="{BD993C14-B1B5-CD13-5722-B649E2B9F0C3}"/>
              </a:ext>
            </a:extLst>
          </p:cNvPr>
          <p:cNvSpPr txBox="1"/>
          <p:nvPr/>
        </p:nvSpPr>
        <p:spPr>
          <a:xfrm>
            <a:off x="4308888" y="1263442"/>
            <a:ext cx="3574224" cy="430887"/>
          </a:xfrm>
          <a:prstGeom prst="rect">
            <a:avLst/>
          </a:prstGeom>
          <a:noFill/>
        </p:spPr>
        <p:txBody>
          <a:bodyPr wrap="square" rtlCol="0">
            <a:spAutoFit/>
          </a:bodyPr>
          <a:lstStyle/>
          <a:p>
            <a:pPr algn="ctr"/>
            <a:r>
              <a:rPr lang="en-US" sz="1100" dirty="0"/>
              <a:t>Management provides standardizing organization research &amp; refines the definition of gaps.</a:t>
            </a:r>
          </a:p>
        </p:txBody>
      </p:sp>
      <p:sp>
        <p:nvSpPr>
          <p:cNvPr id="21" name="Arrow: Right 20">
            <a:extLst>
              <a:ext uri="{FF2B5EF4-FFF2-40B4-BE49-F238E27FC236}">
                <a16:creationId xmlns:a16="http://schemas.microsoft.com/office/drawing/2014/main" id="{BDB07802-738F-5D79-1519-1A24C47B5AD2}"/>
              </a:ext>
            </a:extLst>
          </p:cNvPr>
          <p:cNvSpPr/>
          <p:nvPr/>
        </p:nvSpPr>
        <p:spPr>
          <a:xfrm rot="19845887">
            <a:off x="8509327" y="1540859"/>
            <a:ext cx="1635565" cy="115486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 Close Gaps</a:t>
            </a:r>
          </a:p>
        </p:txBody>
      </p:sp>
      <p:sp>
        <p:nvSpPr>
          <p:cNvPr id="24" name="Arrow: Right 23">
            <a:extLst>
              <a:ext uri="{FF2B5EF4-FFF2-40B4-BE49-F238E27FC236}">
                <a16:creationId xmlns:a16="http://schemas.microsoft.com/office/drawing/2014/main" id="{64F4F71D-C767-6701-5209-CC89135B646E}"/>
              </a:ext>
            </a:extLst>
          </p:cNvPr>
          <p:cNvSpPr/>
          <p:nvPr/>
        </p:nvSpPr>
        <p:spPr>
          <a:xfrm rot="1206515">
            <a:off x="8535130" y="4339123"/>
            <a:ext cx="1635565" cy="115486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Close Gaps</a:t>
            </a:r>
          </a:p>
        </p:txBody>
      </p:sp>
      <p:sp>
        <p:nvSpPr>
          <p:cNvPr id="25" name="Arrow: Right 24">
            <a:extLst>
              <a:ext uri="{FF2B5EF4-FFF2-40B4-BE49-F238E27FC236}">
                <a16:creationId xmlns:a16="http://schemas.microsoft.com/office/drawing/2014/main" id="{220DAD10-AE44-125B-FDDD-63174EC02251}"/>
              </a:ext>
            </a:extLst>
          </p:cNvPr>
          <p:cNvSpPr/>
          <p:nvPr/>
        </p:nvSpPr>
        <p:spPr>
          <a:xfrm rot="12574057" flipV="1">
            <a:off x="2321273" y="1300481"/>
            <a:ext cx="1600662" cy="97849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 Close Gaps</a:t>
            </a:r>
          </a:p>
        </p:txBody>
      </p:sp>
      <p:sp>
        <p:nvSpPr>
          <p:cNvPr id="26" name="Arrow: Right 25">
            <a:extLst>
              <a:ext uri="{FF2B5EF4-FFF2-40B4-BE49-F238E27FC236}">
                <a16:creationId xmlns:a16="http://schemas.microsoft.com/office/drawing/2014/main" id="{525BC844-1CA7-DC22-454F-EFF14A922E15}"/>
              </a:ext>
            </a:extLst>
          </p:cNvPr>
          <p:cNvSpPr/>
          <p:nvPr/>
        </p:nvSpPr>
        <p:spPr>
          <a:xfrm>
            <a:off x="8821621" y="2963822"/>
            <a:ext cx="1635565" cy="115486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Close Gaps</a:t>
            </a:r>
          </a:p>
        </p:txBody>
      </p:sp>
      <p:sp>
        <p:nvSpPr>
          <p:cNvPr id="27" name="Arrow: Right 26">
            <a:extLst>
              <a:ext uri="{FF2B5EF4-FFF2-40B4-BE49-F238E27FC236}">
                <a16:creationId xmlns:a16="http://schemas.microsoft.com/office/drawing/2014/main" id="{CE505B0D-3915-989B-5D8B-5147019F817E}"/>
              </a:ext>
            </a:extLst>
          </p:cNvPr>
          <p:cNvSpPr/>
          <p:nvPr/>
        </p:nvSpPr>
        <p:spPr>
          <a:xfrm rot="11357421" flipV="1">
            <a:off x="1946714" y="2437405"/>
            <a:ext cx="1598436" cy="98126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 Close Gaps</a:t>
            </a:r>
          </a:p>
        </p:txBody>
      </p:sp>
      <p:sp>
        <p:nvSpPr>
          <p:cNvPr id="28" name="Arrow: Right 27">
            <a:extLst>
              <a:ext uri="{FF2B5EF4-FFF2-40B4-BE49-F238E27FC236}">
                <a16:creationId xmlns:a16="http://schemas.microsoft.com/office/drawing/2014/main" id="{83C9A1CE-5D2D-CA2F-59FF-B4CAFBCAFB01}"/>
              </a:ext>
            </a:extLst>
          </p:cNvPr>
          <p:cNvSpPr/>
          <p:nvPr/>
        </p:nvSpPr>
        <p:spPr>
          <a:xfrm rot="10800000" flipV="1">
            <a:off x="1941417" y="3657195"/>
            <a:ext cx="1598436" cy="98126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 Close Gaps</a:t>
            </a:r>
          </a:p>
        </p:txBody>
      </p:sp>
      <p:sp>
        <p:nvSpPr>
          <p:cNvPr id="29" name="Rectangle: Diagonal Corners Rounded 28">
            <a:extLst>
              <a:ext uri="{FF2B5EF4-FFF2-40B4-BE49-F238E27FC236}">
                <a16:creationId xmlns:a16="http://schemas.microsoft.com/office/drawing/2014/main" id="{1B79A870-346A-63C2-CD33-E8C292C249F9}"/>
              </a:ext>
            </a:extLst>
          </p:cNvPr>
          <p:cNvSpPr/>
          <p:nvPr/>
        </p:nvSpPr>
        <p:spPr>
          <a:xfrm>
            <a:off x="419565" y="34759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Field engineering</a:t>
            </a:r>
          </a:p>
        </p:txBody>
      </p:sp>
      <p:sp>
        <p:nvSpPr>
          <p:cNvPr id="30" name="Rectangle: Diagonal Corners Rounded 29">
            <a:extLst>
              <a:ext uri="{FF2B5EF4-FFF2-40B4-BE49-F238E27FC236}">
                <a16:creationId xmlns:a16="http://schemas.microsoft.com/office/drawing/2014/main" id="{4F50A9C3-0545-8771-D5FF-07C8721DE25F}"/>
              </a:ext>
            </a:extLst>
          </p:cNvPr>
          <p:cNvSpPr/>
          <p:nvPr/>
        </p:nvSpPr>
        <p:spPr>
          <a:xfrm>
            <a:off x="436487" y="1973935"/>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 engineering</a:t>
            </a:r>
          </a:p>
        </p:txBody>
      </p:sp>
      <p:sp>
        <p:nvSpPr>
          <p:cNvPr id="31" name="Rectangle: Diagonal Corners Rounded 30">
            <a:extLst>
              <a:ext uri="{FF2B5EF4-FFF2-40B4-BE49-F238E27FC236}">
                <a16:creationId xmlns:a16="http://schemas.microsoft.com/office/drawing/2014/main" id="{F4BD159C-DD53-CCE4-DCFF-5468FEABCBCD}"/>
              </a:ext>
            </a:extLst>
          </p:cNvPr>
          <p:cNvSpPr/>
          <p:nvPr/>
        </p:nvSpPr>
        <p:spPr>
          <a:xfrm>
            <a:off x="325094" y="3609805"/>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Production engineering</a:t>
            </a:r>
          </a:p>
        </p:txBody>
      </p:sp>
      <p:sp>
        <p:nvSpPr>
          <p:cNvPr id="32" name="Rectangle: Diagonal Corners Rounded 31">
            <a:extLst>
              <a:ext uri="{FF2B5EF4-FFF2-40B4-BE49-F238E27FC236}">
                <a16:creationId xmlns:a16="http://schemas.microsoft.com/office/drawing/2014/main" id="{16370004-91E7-CEDC-1F82-63C7724DE6F8}"/>
              </a:ext>
            </a:extLst>
          </p:cNvPr>
          <p:cNvSpPr/>
          <p:nvPr/>
        </p:nvSpPr>
        <p:spPr>
          <a:xfrm>
            <a:off x="10611230" y="255347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Marketing &amp; Sales</a:t>
            </a:r>
          </a:p>
        </p:txBody>
      </p:sp>
      <p:sp>
        <p:nvSpPr>
          <p:cNvPr id="33" name="Rectangle: Diagonal Corners Rounded 32">
            <a:extLst>
              <a:ext uri="{FF2B5EF4-FFF2-40B4-BE49-F238E27FC236}">
                <a16:creationId xmlns:a16="http://schemas.microsoft.com/office/drawing/2014/main" id="{99A79A6D-F7E3-26A2-3586-594D226262F6}"/>
              </a:ext>
            </a:extLst>
          </p:cNvPr>
          <p:cNvSpPr/>
          <p:nvPr/>
        </p:nvSpPr>
        <p:spPr>
          <a:xfrm>
            <a:off x="359858" y="5183707"/>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 Engineering</a:t>
            </a:r>
          </a:p>
        </p:txBody>
      </p:sp>
      <p:pic>
        <p:nvPicPr>
          <p:cNvPr id="34" name="Picture 33">
            <a:extLst>
              <a:ext uri="{FF2B5EF4-FFF2-40B4-BE49-F238E27FC236}">
                <a16:creationId xmlns:a16="http://schemas.microsoft.com/office/drawing/2014/main" id="{CA0305D8-83A4-E149-EE09-ACAC8BA19A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1075" y="5328065"/>
            <a:ext cx="1527871" cy="1154869"/>
          </a:xfrm>
          <a:prstGeom prst="rect">
            <a:avLst/>
          </a:prstGeom>
        </p:spPr>
      </p:pic>
      <p:sp>
        <p:nvSpPr>
          <p:cNvPr id="35" name="Arrow: Right 34">
            <a:extLst>
              <a:ext uri="{FF2B5EF4-FFF2-40B4-BE49-F238E27FC236}">
                <a16:creationId xmlns:a16="http://schemas.microsoft.com/office/drawing/2014/main" id="{CC949EFC-D34F-2C0A-CB1C-5DF89FA53AD4}"/>
              </a:ext>
            </a:extLst>
          </p:cNvPr>
          <p:cNvSpPr/>
          <p:nvPr/>
        </p:nvSpPr>
        <p:spPr>
          <a:xfrm rot="9494498" flipV="1">
            <a:off x="2211294" y="4887913"/>
            <a:ext cx="1598436" cy="98126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Department Expertise – Close Gaps</a:t>
            </a:r>
          </a:p>
        </p:txBody>
      </p:sp>
      <p:sp>
        <p:nvSpPr>
          <p:cNvPr id="36" name="Rectangle: Diagonal Corners Rounded 35">
            <a:extLst>
              <a:ext uri="{FF2B5EF4-FFF2-40B4-BE49-F238E27FC236}">
                <a16:creationId xmlns:a16="http://schemas.microsoft.com/office/drawing/2014/main" id="{12683A38-6CC4-EB98-3B6F-355E7481C5CB}"/>
              </a:ext>
            </a:extLst>
          </p:cNvPr>
          <p:cNvSpPr/>
          <p:nvPr/>
        </p:nvSpPr>
        <p:spPr>
          <a:xfrm>
            <a:off x="10512377" y="54404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Management</a:t>
            </a:r>
          </a:p>
        </p:txBody>
      </p:sp>
      <p:sp>
        <p:nvSpPr>
          <p:cNvPr id="37" name="Rectangle: Diagonal Corners Rounded 36">
            <a:extLst>
              <a:ext uri="{FF2B5EF4-FFF2-40B4-BE49-F238E27FC236}">
                <a16:creationId xmlns:a16="http://schemas.microsoft.com/office/drawing/2014/main" id="{79AAECD8-340C-9C77-188B-A8CDF75CD1FF}"/>
              </a:ext>
            </a:extLst>
          </p:cNvPr>
          <p:cNvSpPr/>
          <p:nvPr/>
        </p:nvSpPr>
        <p:spPr>
          <a:xfrm>
            <a:off x="10611231" y="4626603"/>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Customer Service</a:t>
            </a:r>
          </a:p>
        </p:txBody>
      </p:sp>
      <p:sp>
        <p:nvSpPr>
          <p:cNvPr id="5" name="TextBox 4">
            <a:extLst>
              <a:ext uri="{FF2B5EF4-FFF2-40B4-BE49-F238E27FC236}">
                <a16:creationId xmlns:a16="http://schemas.microsoft.com/office/drawing/2014/main" id="{C581E44B-04D0-A2E2-DDA9-76D4984EE1F0}"/>
              </a:ext>
            </a:extLst>
          </p:cNvPr>
          <p:cNvSpPr txBox="1"/>
          <p:nvPr/>
        </p:nvSpPr>
        <p:spPr>
          <a:xfrm>
            <a:off x="2694432" y="145473"/>
            <a:ext cx="7527345" cy="646331"/>
          </a:xfrm>
          <a:prstGeom prst="rect">
            <a:avLst/>
          </a:prstGeom>
          <a:noFill/>
        </p:spPr>
        <p:txBody>
          <a:bodyPr wrap="square" rtlCol="0">
            <a:spAutoFit/>
          </a:bodyPr>
          <a:lstStyle/>
          <a:p>
            <a:pPr algn="ctr"/>
            <a:r>
              <a:rPr lang="en-US" b="1" dirty="0"/>
              <a:t>6. Map out a Plan: Training Shares Standard </a:t>
            </a:r>
          </a:p>
          <a:p>
            <a:pPr algn="ctr"/>
            <a:r>
              <a:rPr lang="en-US" b="1" dirty="0"/>
              <a:t>Departmental Develop a Compliance Plan Via Workshop.</a:t>
            </a:r>
          </a:p>
        </p:txBody>
      </p:sp>
    </p:spTree>
    <p:extLst>
      <p:ext uri="{BB962C8B-B14F-4D97-AF65-F5344CB8AC3E}">
        <p14:creationId xmlns:p14="http://schemas.microsoft.com/office/powerpoint/2010/main" val="3271602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lock Arc 10">
            <a:extLst>
              <a:ext uri="{FF2B5EF4-FFF2-40B4-BE49-F238E27FC236}">
                <a16:creationId xmlns:a16="http://schemas.microsoft.com/office/drawing/2014/main" id="{E75B2905-8C3E-57E9-D6AC-87AAAB37EDFA}"/>
              </a:ext>
            </a:extLst>
          </p:cNvPr>
          <p:cNvSpPr/>
          <p:nvPr/>
        </p:nvSpPr>
        <p:spPr>
          <a:xfrm rot="5400000" flipV="1">
            <a:off x="-1010518" y="1834351"/>
            <a:ext cx="5881945" cy="3253117"/>
          </a:xfrm>
          <a:prstGeom prst="blockArc">
            <a:avLst>
              <a:gd name="adj1" fmla="val 10913800"/>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CD2D0AD3-1499-1C3C-4961-AFACAAFF39C9}"/>
              </a:ext>
            </a:extLst>
          </p:cNvPr>
          <p:cNvSpPr/>
          <p:nvPr/>
        </p:nvSpPr>
        <p:spPr>
          <a:xfrm rot="5400000">
            <a:off x="6923190" y="1834350"/>
            <a:ext cx="6135336" cy="3253118"/>
          </a:xfrm>
          <a:prstGeom prst="blockArc">
            <a:avLst>
              <a:gd name="adj1" fmla="val 10913800"/>
              <a:gd name="adj2" fmla="val 21521429"/>
              <a:gd name="adj3" fmla="val 21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24E8E1EB-73B9-D7C0-31AF-9593E5265421}"/>
              </a:ext>
            </a:extLst>
          </p:cNvPr>
          <p:cNvSpPr/>
          <p:nvPr/>
        </p:nvSpPr>
        <p:spPr>
          <a:xfrm>
            <a:off x="2830763" y="1058896"/>
            <a:ext cx="6646612" cy="4846604"/>
          </a:xfrm>
          <a:prstGeom prst="ellipse">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96239B-E4AF-8B00-61D1-2D9CFE09D20B}"/>
              </a:ext>
            </a:extLst>
          </p:cNvPr>
          <p:cNvSpPr/>
          <p:nvPr/>
        </p:nvSpPr>
        <p:spPr>
          <a:xfrm>
            <a:off x="3779854" y="1694329"/>
            <a:ext cx="4651471" cy="35331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6864527-3628-7F7B-3F2F-EA3B9A4777AA}"/>
              </a:ext>
            </a:extLst>
          </p:cNvPr>
          <p:cNvSpPr/>
          <p:nvPr/>
        </p:nvSpPr>
        <p:spPr>
          <a:xfrm>
            <a:off x="4769224" y="2366682"/>
            <a:ext cx="2653553" cy="2124635"/>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Central Task: </a:t>
            </a:r>
          </a:p>
          <a:p>
            <a:pPr algn="ctr"/>
            <a:r>
              <a:rPr lang="en-US" dirty="0"/>
              <a:t>Do due diligence to avoid harm to customers and avoid legal action. </a:t>
            </a:r>
          </a:p>
        </p:txBody>
      </p:sp>
      <p:pic>
        <p:nvPicPr>
          <p:cNvPr id="3" name="Picture 2">
            <a:extLst>
              <a:ext uri="{FF2B5EF4-FFF2-40B4-BE49-F238E27FC236}">
                <a16:creationId xmlns:a16="http://schemas.microsoft.com/office/drawing/2014/main" id="{13089048-2FEE-A0CC-EC18-E76B24C828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354" y="2188927"/>
            <a:ext cx="1527871" cy="1154869"/>
          </a:xfrm>
          <a:prstGeom prst="rect">
            <a:avLst/>
          </a:prstGeom>
        </p:spPr>
      </p:pic>
      <p:pic>
        <p:nvPicPr>
          <p:cNvPr id="4" name="Picture 3">
            <a:extLst>
              <a:ext uri="{FF2B5EF4-FFF2-40B4-BE49-F238E27FC236}">
                <a16:creationId xmlns:a16="http://schemas.microsoft.com/office/drawing/2014/main" id="{BF1A946F-F005-ECE5-7CFF-7DBB15EBCC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354" y="600991"/>
            <a:ext cx="1527871" cy="1154869"/>
          </a:xfrm>
          <a:prstGeom prst="rect">
            <a:avLst/>
          </a:prstGeom>
        </p:spPr>
      </p:pic>
      <p:pic>
        <p:nvPicPr>
          <p:cNvPr id="6" name="Picture 5">
            <a:extLst>
              <a:ext uri="{FF2B5EF4-FFF2-40B4-BE49-F238E27FC236}">
                <a16:creationId xmlns:a16="http://schemas.microsoft.com/office/drawing/2014/main" id="{E2495130-0D5F-4CBE-8DE7-9CD4C96BDE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86076" y="801385"/>
            <a:ext cx="1527871" cy="1154869"/>
          </a:xfrm>
          <a:prstGeom prst="rect">
            <a:avLst/>
          </a:prstGeom>
        </p:spPr>
      </p:pic>
      <p:pic>
        <p:nvPicPr>
          <p:cNvPr id="7" name="Picture 6">
            <a:extLst>
              <a:ext uri="{FF2B5EF4-FFF2-40B4-BE49-F238E27FC236}">
                <a16:creationId xmlns:a16="http://schemas.microsoft.com/office/drawing/2014/main" id="{63380066-489D-FA1A-569A-7998872F17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12377" y="2795157"/>
            <a:ext cx="1527871" cy="1154869"/>
          </a:xfrm>
          <a:prstGeom prst="rect">
            <a:avLst/>
          </a:prstGeom>
        </p:spPr>
      </p:pic>
      <p:pic>
        <p:nvPicPr>
          <p:cNvPr id="8" name="Picture 7">
            <a:extLst>
              <a:ext uri="{FF2B5EF4-FFF2-40B4-BE49-F238E27FC236}">
                <a16:creationId xmlns:a16="http://schemas.microsoft.com/office/drawing/2014/main" id="{688D8901-A73B-B75C-717B-9A7B61976C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9289" y="3776863"/>
            <a:ext cx="1527871" cy="1154869"/>
          </a:xfrm>
          <a:prstGeom prst="rect">
            <a:avLst/>
          </a:prstGeom>
        </p:spPr>
      </p:pic>
      <p:pic>
        <p:nvPicPr>
          <p:cNvPr id="9" name="Picture 8">
            <a:extLst>
              <a:ext uri="{FF2B5EF4-FFF2-40B4-BE49-F238E27FC236}">
                <a16:creationId xmlns:a16="http://schemas.microsoft.com/office/drawing/2014/main" id="{CFE5BE6B-0205-A020-FC1E-B153DE67F5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74840" y="4801109"/>
            <a:ext cx="1527871" cy="1154869"/>
          </a:xfrm>
          <a:prstGeom prst="rect">
            <a:avLst/>
          </a:prstGeom>
        </p:spPr>
      </p:pic>
      <p:sp>
        <p:nvSpPr>
          <p:cNvPr id="16" name="TextBox 15">
            <a:extLst>
              <a:ext uri="{FF2B5EF4-FFF2-40B4-BE49-F238E27FC236}">
                <a16:creationId xmlns:a16="http://schemas.microsoft.com/office/drawing/2014/main" id="{C0A232BF-C5EC-A75A-5F42-5510B35D9889}"/>
              </a:ext>
            </a:extLst>
          </p:cNvPr>
          <p:cNvSpPr txBox="1"/>
          <p:nvPr/>
        </p:nvSpPr>
        <p:spPr>
          <a:xfrm>
            <a:off x="4952226" y="1910358"/>
            <a:ext cx="2287548" cy="430887"/>
          </a:xfrm>
          <a:custGeom>
            <a:avLst/>
            <a:gdLst>
              <a:gd name="connsiteX0" fmla="*/ 0 w 2497283"/>
              <a:gd name="connsiteY0" fmla="*/ 0 h 646331"/>
              <a:gd name="connsiteX1" fmla="*/ 2497283 w 2497283"/>
              <a:gd name="connsiteY1" fmla="*/ 0 h 646331"/>
              <a:gd name="connsiteX2" fmla="*/ 2497283 w 2497283"/>
              <a:gd name="connsiteY2" fmla="*/ 646331 h 646331"/>
              <a:gd name="connsiteX3" fmla="*/ 0 w 2497283"/>
              <a:gd name="connsiteY3" fmla="*/ 646331 h 646331"/>
              <a:gd name="connsiteX4" fmla="*/ 0 w 2497283"/>
              <a:gd name="connsiteY4" fmla="*/ 0 h 646331"/>
              <a:gd name="connsiteX0" fmla="*/ 0 w 2497283"/>
              <a:gd name="connsiteY0" fmla="*/ 0 h 861484"/>
              <a:gd name="connsiteX1" fmla="*/ 2497283 w 2497283"/>
              <a:gd name="connsiteY1" fmla="*/ 0 h 861484"/>
              <a:gd name="connsiteX2" fmla="*/ 2497283 w 2497283"/>
              <a:gd name="connsiteY2" fmla="*/ 646331 h 861484"/>
              <a:gd name="connsiteX3" fmla="*/ 8965 w 2497283"/>
              <a:gd name="connsiteY3" fmla="*/ 861484 h 861484"/>
              <a:gd name="connsiteX4" fmla="*/ 0 w 2497283"/>
              <a:gd name="connsiteY4" fmla="*/ 0 h 861484"/>
              <a:gd name="connsiteX0" fmla="*/ 0 w 2497283"/>
              <a:gd name="connsiteY0" fmla="*/ 0 h 861484"/>
              <a:gd name="connsiteX1" fmla="*/ 2497283 w 2497283"/>
              <a:gd name="connsiteY1" fmla="*/ 0 h 861484"/>
              <a:gd name="connsiteX2" fmla="*/ 2497283 w 2497283"/>
              <a:gd name="connsiteY2" fmla="*/ 646331 h 861484"/>
              <a:gd name="connsiteX3" fmla="*/ 8965 w 2497283"/>
              <a:gd name="connsiteY3" fmla="*/ 861484 h 861484"/>
              <a:gd name="connsiteX4" fmla="*/ 0 w 2497283"/>
              <a:gd name="connsiteY4" fmla="*/ 0 h 861484"/>
              <a:gd name="connsiteX0" fmla="*/ 0 w 2595895"/>
              <a:gd name="connsiteY0" fmla="*/ 0 h 861484"/>
              <a:gd name="connsiteX1" fmla="*/ 2497283 w 2595895"/>
              <a:gd name="connsiteY1" fmla="*/ 0 h 861484"/>
              <a:gd name="connsiteX2" fmla="*/ 2595895 w 2595895"/>
              <a:gd name="connsiteY2" fmla="*/ 592542 h 861484"/>
              <a:gd name="connsiteX3" fmla="*/ 8965 w 2595895"/>
              <a:gd name="connsiteY3" fmla="*/ 861484 h 861484"/>
              <a:gd name="connsiteX4" fmla="*/ 0 w 2595895"/>
              <a:gd name="connsiteY4" fmla="*/ 0 h 861484"/>
              <a:gd name="connsiteX0" fmla="*/ 0 w 2524177"/>
              <a:gd name="connsiteY0" fmla="*/ 0 h 861484"/>
              <a:gd name="connsiteX1" fmla="*/ 2497283 w 2524177"/>
              <a:gd name="connsiteY1" fmla="*/ 0 h 861484"/>
              <a:gd name="connsiteX2" fmla="*/ 2524177 w 2524177"/>
              <a:gd name="connsiteY2" fmla="*/ 798731 h 861484"/>
              <a:gd name="connsiteX3" fmla="*/ 8965 w 2524177"/>
              <a:gd name="connsiteY3" fmla="*/ 861484 h 861484"/>
              <a:gd name="connsiteX4" fmla="*/ 0 w 2524177"/>
              <a:gd name="connsiteY4" fmla="*/ 0 h 861484"/>
              <a:gd name="connsiteX0" fmla="*/ 0 w 2524177"/>
              <a:gd name="connsiteY0" fmla="*/ 0 h 861484"/>
              <a:gd name="connsiteX1" fmla="*/ 2497283 w 2524177"/>
              <a:gd name="connsiteY1" fmla="*/ 0 h 861484"/>
              <a:gd name="connsiteX2" fmla="*/ 2524177 w 2524177"/>
              <a:gd name="connsiteY2" fmla="*/ 798731 h 861484"/>
              <a:gd name="connsiteX3" fmla="*/ 8965 w 2524177"/>
              <a:gd name="connsiteY3" fmla="*/ 861484 h 861484"/>
              <a:gd name="connsiteX4" fmla="*/ 0 w 2524177"/>
              <a:gd name="connsiteY4" fmla="*/ 0 h 86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77" h="861484">
                <a:moveTo>
                  <a:pt x="0" y="0"/>
                </a:moveTo>
                <a:lnTo>
                  <a:pt x="2497283" y="0"/>
                </a:lnTo>
                <a:lnTo>
                  <a:pt x="2524177" y="798731"/>
                </a:lnTo>
                <a:cubicBezTo>
                  <a:pt x="1856103" y="529790"/>
                  <a:pt x="865298" y="9837"/>
                  <a:pt x="8965" y="861484"/>
                </a:cubicBezTo>
                <a:cubicBezTo>
                  <a:pt x="5977" y="574323"/>
                  <a:pt x="2988" y="287161"/>
                  <a:pt x="0" y="0"/>
                </a:cubicBezTo>
                <a:close/>
              </a:path>
            </a:pathLst>
          </a:custGeom>
          <a:noFill/>
        </p:spPr>
        <p:txBody>
          <a:bodyPr wrap="square" rtlCol="0">
            <a:spAutoFit/>
          </a:bodyPr>
          <a:lstStyle/>
          <a:p>
            <a:pPr algn="ctr"/>
            <a:r>
              <a:rPr lang="en-US" sz="1100" dirty="0"/>
              <a:t>Legal provides research and statements of law.</a:t>
            </a:r>
          </a:p>
        </p:txBody>
      </p:sp>
      <p:sp>
        <p:nvSpPr>
          <p:cNvPr id="18" name="TextBox 17">
            <a:extLst>
              <a:ext uri="{FF2B5EF4-FFF2-40B4-BE49-F238E27FC236}">
                <a16:creationId xmlns:a16="http://schemas.microsoft.com/office/drawing/2014/main" id="{BD993C14-B1B5-CD13-5722-B649E2B9F0C3}"/>
              </a:ext>
            </a:extLst>
          </p:cNvPr>
          <p:cNvSpPr txBox="1"/>
          <p:nvPr/>
        </p:nvSpPr>
        <p:spPr>
          <a:xfrm>
            <a:off x="4308888" y="1263442"/>
            <a:ext cx="3574224" cy="430887"/>
          </a:xfrm>
          <a:prstGeom prst="rect">
            <a:avLst/>
          </a:prstGeom>
          <a:noFill/>
        </p:spPr>
        <p:txBody>
          <a:bodyPr wrap="square" rtlCol="0">
            <a:spAutoFit/>
          </a:bodyPr>
          <a:lstStyle/>
          <a:p>
            <a:pPr algn="ctr"/>
            <a:r>
              <a:rPr lang="en-US" sz="1100" dirty="0"/>
              <a:t>Management provides standardizing organization research &amp; Guidance in the context of legal.</a:t>
            </a:r>
          </a:p>
        </p:txBody>
      </p:sp>
      <p:sp>
        <p:nvSpPr>
          <p:cNvPr id="29" name="Rectangle: Diagonal Corners Rounded 28">
            <a:extLst>
              <a:ext uri="{FF2B5EF4-FFF2-40B4-BE49-F238E27FC236}">
                <a16:creationId xmlns:a16="http://schemas.microsoft.com/office/drawing/2014/main" id="{1B79A870-346A-63C2-CD33-E8C292C249F9}"/>
              </a:ext>
            </a:extLst>
          </p:cNvPr>
          <p:cNvSpPr/>
          <p:nvPr/>
        </p:nvSpPr>
        <p:spPr>
          <a:xfrm>
            <a:off x="419565" y="34759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Field engineering</a:t>
            </a:r>
          </a:p>
        </p:txBody>
      </p:sp>
      <p:sp>
        <p:nvSpPr>
          <p:cNvPr id="30" name="Rectangle: Diagonal Corners Rounded 29">
            <a:extLst>
              <a:ext uri="{FF2B5EF4-FFF2-40B4-BE49-F238E27FC236}">
                <a16:creationId xmlns:a16="http://schemas.microsoft.com/office/drawing/2014/main" id="{4F50A9C3-0545-8771-D5FF-07C8721DE25F}"/>
              </a:ext>
            </a:extLst>
          </p:cNvPr>
          <p:cNvSpPr/>
          <p:nvPr/>
        </p:nvSpPr>
        <p:spPr>
          <a:xfrm>
            <a:off x="436487" y="1973935"/>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 engineering</a:t>
            </a:r>
          </a:p>
        </p:txBody>
      </p:sp>
      <p:sp>
        <p:nvSpPr>
          <p:cNvPr id="31" name="Rectangle: Diagonal Corners Rounded 30">
            <a:extLst>
              <a:ext uri="{FF2B5EF4-FFF2-40B4-BE49-F238E27FC236}">
                <a16:creationId xmlns:a16="http://schemas.microsoft.com/office/drawing/2014/main" id="{F4BD159C-DD53-CCE4-DCFF-5468FEABCBCD}"/>
              </a:ext>
            </a:extLst>
          </p:cNvPr>
          <p:cNvSpPr/>
          <p:nvPr/>
        </p:nvSpPr>
        <p:spPr>
          <a:xfrm>
            <a:off x="325094" y="3609805"/>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Production engineering</a:t>
            </a:r>
          </a:p>
        </p:txBody>
      </p:sp>
      <p:sp>
        <p:nvSpPr>
          <p:cNvPr id="32" name="Rectangle: Diagonal Corners Rounded 31">
            <a:extLst>
              <a:ext uri="{FF2B5EF4-FFF2-40B4-BE49-F238E27FC236}">
                <a16:creationId xmlns:a16="http://schemas.microsoft.com/office/drawing/2014/main" id="{16370004-91E7-CEDC-1F82-63C7724DE6F8}"/>
              </a:ext>
            </a:extLst>
          </p:cNvPr>
          <p:cNvSpPr/>
          <p:nvPr/>
        </p:nvSpPr>
        <p:spPr>
          <a:xfrm>
            <a:off x="10611230" y="255347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Marketing &amp; Sales</a:t>
            </a:r>
          </a:p>
        </p:txBody>
      </p:sp>
      <p:sp>
        <p:nvSpPr>
          <p:cNvPr id="33" name="Rectangle: Diagonal Corners Rounded 32">
            <a:extLst>
              <a:ext uri="{FF2B5EF4-FFF2-40B4-BE49-F238E27FC236}">
                <a16:creationId xmlns:a16="http://schemas.microsoft.com/office/drawing/2014/main" id="{99A79A6D-F7E3-26A2-3586-594D226262F6}"/>
              </a:ext>
            </a:extLst>
          </p:cNvPr>
          <p:cNvSpPr/>
          <p:nvPr/>
        </p:nvSpPr>
        <p:spPr>
          <a:xfrm>
            <a:off x="359858" y="5183707"/>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 Engineering</a:t>
            </a:r>
          </a:p>
        </p:txBody>
      </p:sp>
      <p:pic>
        <p:nvPicPr>
          <p:cNvPr id="34" name="Picture 33">
            <a:extLst>
              <a:ext uri="{FF2B5EF4-FFF2-40B4-BE49-F238E27FC236}">
                <a16:creationId xmlns:a16="http://schemas.microsoft.com/office/drawing/2014/main" id="{CA0305D8-83A4-E149-EE09-ACAC8BA19A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1075" y="5328065"/>
            <a:ext cx="1527871" cy="1154869"/>
          </a:xfrm>
          <a:prstGeom prst="rect">
            <a:avLst/>
          </a:prstGeom>
        </p:spPr>
      </p:pic>
      <p:sp>
        <p:nvSpPr>
          <p:cNvPr id="36" name="Rectangle: Diagonal Corners Rounded 35">
            <a:extLst>
              <a:ext uri="{FF2B5EF4-FFF2-40B4-BE49-F238E27FC236}">
                <a16:creationId xmlns:a16="http://schemas.microsoft.com/office/drawing/2014/main" id="{12683A38-6CC4-EB98-3B6F-355E7481C5CB}"/>
              </a:ext>
            </a:extLst>
          </p:cNvPr>
          <p:cNvSpPr/>
          <p:nvPr/>
        </p:nvSpPr>
        <p:spPr>
          <a:xfrm>
            <a:off x="10512377" y="54404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Management</a:t>
            </a:r>
          </a:p>
        </p:txBody>
      </p:sp>
      <p:sp>
        <p:nvSpPr>
          <p:cNvPr id="37" name="Rectangle: Diagonal Corners Rounded 36">
            <a:extLst>
              <a:ext uri="{FF2B5EF4-FFF2-40B4-BE49-F238E27FC236}">
                <a16:creationId xmlns:a16="http://schemas.microsoft.com/office/drawing/2014/main" id="{79AAECD8-340C-9C77-188B-A8CDF75CD1FF}"/>
              </a:ext>
            </a:extLst>
          </p:cNvPr>
          <p:cNvSpPr/>
          <p:nvPr/>
        </p:nvSpPr>
        <p:spPr>
          <a:xfrm>
            <a:off x="10611231" y="4626603"/>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Customer Service</a:t>
            </a:r>
          </a:p>
        </p:txBody>
      </p:sp>
      <p:sp>
        <p:nvSpPr>
          <p:cNvPr id="12" name="Arrow: Right 11">
            <a:extLst>
              <a:ext uri="{FF2B5EF4-FFF2-40B4-BE49-F238E27FC236}">
                <a16:creationId xmlns:a16="http://schemas.microsoft.com/office/drawing/2014/main" id="{F7429E25-5136-4110-0864-7019C8EEAAC6}"/>
              </a:ext>
            </a:extLst>
          </p:cNvPr>
          <p:cNvSpPr/>
          <p:nvPr/>
        </p:nvSpPr>
        <p:spPr>
          <a:xfrm>
            <a:off x="1940233" y="130382"/>
            <a:ext cx="7807662" cy="1404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Check for systemic coherency &amp; consistency.</a:t>
            </a:r>
          </a:p>
        </p:txBody>
      </p:sp>
      <p:sp>
        <p:nvSpPr>
          <p:cNvPr id="13" name="Arrow: Right 12">
            <a:extLst>
              <a:ext uri="{FF2B5EF4-FFF2-40B4-BE49-F238E27FC236}">
                <a16:creationId xmlns:a16="http://schemas.microsoft.com/office/drawing/2014/main" id="{C3EC41BF-0FCB-A01E-B602-7694F99AE0AF}"/>
              </a:ext>
            </a:extLst>
          </p:cNvPr>
          <p:cNvSpPr/>
          <p:nvPr/>
        </p:nvSpPr>
        <p:spPr>
          <a:xfrm flipH="1">
            <a:off x="2115163" y="5491838"/>
            <a:ext cx="7807661" cy="1404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Check for systemic coherency &amp; consistency.</a:t>
            </a:r>
          </a:p>
        </p:txBody>
      </p:sp>
    </p:spTree>
    <p:extLst>
      <p:ext uri="{BB962C8B-B14F-4D97-AF65-F5344CB8AC3E}">
        <p14:creationId xmlns:p14="http://schemas.microsoft.com/office/powerpoint/2010/main" val="4198380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7030A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par>
                          <p:cTn id="9" fill="hold">
                            <p:stCondLst>
                              <p:cond delay="2000"/>
                            </p:stCondLst>
                            <p:childTnLst>
                              <p:par>
                                <p:cTn id="10" presetID="1" presetClass="emph" presetSubtype="2" fill="hold" nodeType="afterEffect">
                                  <p:stCondLst>
                                    <p:cond delay="0"/>
                                  </p:stCondLst>
                                  <p:childTnLst>
                                    <p:animClr clrSpc="rgb" dir="cw">
                                      <p:cBhvr>
                                        <p:cTn id="11" dur="2000" fill="hold"/>
                                        <p:tgtEl>
                                          <p:spTgt spid="5"/>
                                        </p:tgtEl>
                                        <p:attrNameLst>
                                          <p:attrName>fillcolor</p:attrName>
                                        </p:attrNameLst>
                                      </p:cBhvr>
                                      <p:to>
                                        <a:srgbClr val="7030A0"/>
                                      </p:to>
                                    </p:animClr>
                                    <p:set>
                                      <p:cBhvr>
                                        <p:cTn id="12" dur="2000" fill="hold"/>
                                        <p:tgtEl>
                                          <p:spTgt spid="5"/>
                                        </p:tgtEl>
                                        <p:attrNameLst>
                                          <p:attrName>fill.type</p:attrName>
                                        </p:attrNameLst>
                                      </p:cBhvr>
                                      <p:to>
                                        <p:strVal val="solid"/>
                                      </p:to>
                                    </p:set>
                                    <p:set>
                                      <p:cBhvr>
                                        <p:cTn id="13" dur="2000" fill="hold"/>
                                        <p:tgtEl>
                                          <p:spTgt spid="5"/>
                                        </p:tgtEl>
                                        <p:attrNameLst>
                                          <p:attrName>fill.on</p:attrName>
                                        </p:attrNameLst>
                                      </p:cBhvr>
                                      <p:to>
                                        <p:strVal val="true"/>
                                      </p:to>
                                    </p:set>
                                  </p:childTnLst>
                                </p:cTn>
                              </p:par>
                            </p:childTnLst>
                          </p:cTn>
                        </p:par>
                        <p:par>
                          <p:cTn id="14" fill="hold">
                            <p:stCondLst>
                              <p:cond delay="4000"/>
                            </p:stCondLst>
                            <p:childTnLst>
                              <p:par>
                                <p:cTn id="15" presetID="1" presetClass="emph" presetSubtype="2" fill="hold" nodeType="afterEffect">
                                  <p:stCondLst>
                                    <p:cond delay="0"/>
                                  </p:stCondLst>
                                  <p:childTnLst>
                                    <p:animClr clrSpc="rgb" dir="cw">
                                      <p:cBhvr>
                                        <p:cTn id="16" dur="2000" fill="hold"/>
                                        <p:tgtEl>
                                          <p:spTgt spid="13"/>
                                        </p:tgtEl>
                                        <p:attrNameLst>
                                          <p:attrName>fillcolor</p:attrName>
                                        </p:attrNameLst>
                                      </p:cBhvr>
                                      <p:to>
                                        <a:srgbClr val="7030A0"/>
                                      </p:to>
                                    </p:animClr>
                                    <p:set>
                                      <p:cBhvr>
                                        <p:cTn id="17" dur="2000" fill="hold"/>
                                        <p:tgtEl>
                                          <p:spTgt spid="13"/>
                                        </p:tgtEl>
                                        <p:attrNameLst>
                                          <p:attrName>fill.type</p:attrName>
                                        </p:attrNameLst>
                                      </p:cBhvr>
                                      <p:to>
                                        <p:strVal val="solid"/>
                                      </p:to>
                                    </p:set>
                                    <p:set>
                                      <p:cBhvr>
                                        <p:cTn id="18" dur="2000" fill="hold"/>
                                        <p:tgtEl>
                                          <p:spTgt spid="13"/>
                                        </p:tgtEl>
                                        <p:attrNameLst>
                                          <p:attrName>fill.on</p:attrName>
                                        </p:attrNameLst>
                                      </p:cBhvr>
                                      <p:to>
                                        <p:strVal val="true"/>
                                      </p:to>
                                    </p:set>
                                  </p:childTnLst>
                                </p:cTn>
                              </p:par>
                            </p:childTnLst>
                          </p:cTn>
                        </p:par>
                        <p:par>
                          <p:cTn id="19" fill="hold">
                            <p:stCondLst>
                              <p:cond delay="6000"/>
                            </p:stCondLst>
                            <p:childTnLst>
                              <p:par>
                                <p:cTn id="20" presetID="1" presetClass="emph" presetSubtype="2" fill="hold" nodeType="afterEffect">
                                  <p:stCondLst>
                                    <p:cond delay="0"/>
                                  </p:stCondLst>
                                  <p:childTnLst>
                                    <p:animClr clrSpc="rgb" dir="cw">
                                      <p:cBhvr>
                                        <p:cTn id="21" dur="2000" fill="hold"/>
                                        <p:tgtEl>
                                          <p:spTgt spid="11"/>
                                        </p:tgtEl>
                                        <p:attrNameLst>
                                          <p:attrName>fillcolor</p:attrName>
                                        </p:attrNameLst>
                                      </p:cBhvr>
                                      <p:to>
                                        <a:srgbClr val="7030A0"/>
                                      </p:to>
                                    </p:animClr>
                                    <p:set>
                                      <p:cBhvr>
                                        <p:cTn id="22" dur="2000" fill="hold"/>
                                        <p:tgtEl>
                                          <p:spTgt spid="11"/>
                                        </p:tgtEl>
                                        <p:attrNameLst>
                                          <p:attrName>fill.type</p:attrName>
                                        </p:attrNameLst>
                                      </p:cBhvr>
                                      <p:to>
                                        <p:strVal val="solid"/>
                                      </p:to>
                                    </p:set>
                                    <p:set>
                                      <p:cBhvr>
                                        <p:cTn id="23"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97C9-7523-5757-87C7-97D3EB2CBE46}"/>
              </a:ext>
            </a:extLst>
          </p:cNvPr>
          <p:cNvSpPr>
            <a:spLocks noGrp="1"/>
          </p:cNvSpPr>
          <p:nvPr>
            <p:ph type="title"/>
          </p:nvPr>
        </p:nvSpPr>
        <p:spPr/>
        <p:txBody>
          <a:bodyPr/>
          <a:lstStyle/>
          <a:p>
            <a:r>
              <a:rPr lang="en-US" dirty="0"/>
              <a:t>Why are we here?</a:t>
            </a:r>
          </a:p>
        </p:txBody>
      </p:sp>
      <p:sp>
        <p:nvSpPr>
          <p:cNvPr id="3" name="Text Placeholder 2">
            <a:extLst>
              <a:ext uri="{FF2B5EF4-FFF2-40B4-BE49-F238E27FC236}">
                <a16:creationId xmlns:a16="http://schemas.microsoft.com/office/drawing/2014/main" id="{E495EC8F-4263-234A-5446-DAE06948CAE4}"/>
              </a:ext>
            </a:extLst>
          </p:cNvPr>
          <p:cNvSpPr>
            <a:spLocks noGrp="1"/>
          </p:cNvSpPr>
          <p:nvPr>
            <p:ph type="body" idx="1"/>
          </p:nvPr>
        </p:nvSpPr>
        <p:spPr>
          <a:xfrm>
            <a:off x="831850" y="4589463"/>
            <a:ext cx="10515600" cy="2393228"/>
          </a:xfrm>
        </p:spPr>
        <p:txBody>
          <a:bodyPr>
            <a:normAutofit fontScale="25000" lnSpcReduction="20000"/>
          </a:bodyPr>
          <a:lstStyle/>
          <a:p>
            <a:r>
              <a:rPr lang="en-US" sz="6200" dirty="0">
                <a:solidFill>
                  <a:schemeClr val="tx1"/>
                </a:solidFill>
              </a:rPr>
              <a:t>The Craig </a:t>
            </a:r>
            <a:r>
              <a:rPr lang="en-US" sz="6200" dirty="0" err="1">
                <a:solidFill>
                  <a:schemeClr val="tx1"/>
                </a:solidFill>
              </a:rPr>
              <a:t>Gregersen</a:t>
            </a:r>
            <a:r>
              <a:rPr lang="en-US" sz="6200" dirty="0">
                <a:solidFill>
                  <a:schemeClr val="tx1"/>
                </a:solidFill>
              </a:rPr>
              <a:t> Case ( </a:t>
            </a:r>
            <a:r>
              <a:rPr lang="en-US" sz="6200" dirty="0" err="1">
                <a:solidFill>
                  <a:schemeClr val="tx1"/>
                </a:solidFill>
              </a:rPr>
              <a:t>Dundis</a:t>
            </a:r>
            <a:r>
              <a:rPr lang="en-US" sz="6200" dirty="0">
                <a:solidFill>
                  <a:schemeClr val="tx1"/>
                </a:solidFill>
              </a:rPr>
              <a:t>, 2013) involved providing training to help each department understand their role in providing due diligence and documentation of such due diligence across a multinational organization. The goal is to create and implement a due diligence training. One result of the training is that a system of documenting of due diligence, in such a fashion that the laws of each country and district that the company called home is satisfied from a legal standpoint. There is not time to provide separate training to company branches but variances on the laws according to country and district must be considered. How do we get this done in a day but account for the variance of regulations worldwide? </a:t>
            </a:r>
          </a:p>
          <a:p>
            <a:r>
              <a:rPr lang="en-US" dirty="0">
                <a:solidFill>
                  <a:schemeClr val="tx1"/>
                </a:solidFill>
              </a:rPr>
              <a:t>	</a:t>
            </a:r>
          </a:p>
          <a:p>
            <a:r>
              <a:rPr lang="en-US" dirty="0">
                <a:solidFill>
                  <a:schemeClr val="tx1"/>
                </a:solidFill>
              </a:rPr>
              <a:t>                                    </a:t>
            </a:r>
          </a:p>
          <a:p>
            <a:r>
              <a:rPr lang="en-US" dirty="0">
                <a:solidFill>
                  <a:schemeClr val="tx1"/>
                </a:solidFill>
              </a:rPr>
              <a:t>             </a:t>
            </a:r>
          </a:p>
        </p:txBody>
      </p:sp>
    </p:spTree>
    <p:extLst>
      <p:ext uri="{BB962C8B-B14F-4D97-AF65-F5344CB8AC3E}">
        <p14:creationId xmlns:p14="http://schemas.microsoft.com/office/powerpoint/2010/main" val="3045951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E44B88-F351-7C46-FC89-42EBF60D060A}"/>
              </a:ext>
            </a:extLst>
          </p:cNvPr>
          <p:cNvSpPr txBox="1"/>
          <p:nvPr/>
        </p:nvSpPr>
        <p:spPr>
          <a:xfrm>
            <a:off x="0" y="88058"/>
            <a:ext cx="12192000" cy="369332"/>
          </a:xfrm>
          <a:prstGeom prst="rect">
            <a:avLst/>
          </a:prstGeom>
          <a:solidFill>
            <a:srgbClr val="CCCCFF"/>
          </a:solidFill>
        </p:spPr>
        <p:txBody>
          <a:bodyPr wrap="square" rtlCol="0">
            <a:spAutoFit/>
          </a:bodyPr>
          <a:lstStyle/>
          <a:p>
            <a:pPr algn="ctr"/>
            <a:r>
              <a:rPr lang="en-US" b="1" dirty="0"/>
              <a:t>7. Ensure that department plans from the workshop still align with the target objectives. </a:t>
            </a:r>
          </a:p>
        </p:txBody>
      </p:sp>
      <p:sp>
        <p:nvSpPr>
          <p:cNvPr id="11" name="Block Arc 10">
            <a:extLst>
              <a:ext uri="{FF2B5EF4-FFF2-40B4-BE49-F238E27FC236}">
                <a16:creationId xmlns:a16="http://schemas.microsoft.com/office/drawing/2014/main" id="{E75B2905-8C3E-57E9-D6AC-87AAAB37EDFA}"/>
              </a:ext>
            </a:extLst>
          </p:cNvPr>
          <p:cNvSpPr/>
          <p:nvPr/>
        </p:nvSpPr>
        <p:spPr>
          <a:xfrm rot="5400000" flipV="1">
            <a:off x="-849965" y="1673798"/>
            <a:ext cx="5881945" cy="3574224"/>
          </a:xfrm>
          <a:prstGeom prst="blockArc">
            <a:avLst>
              <a:gd name="adj1" fmla="val 10913800"/>
              <a:gd name="adj2" fmla="val 0"/>
              <a:gd name="adj3"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CD2D0AD3-1499-1C3C-4961-AFACAAFF39C9}"/>
              </a:ext>
            </a:extLst>
          </p:cNvPr>
          <p:cNvSpPr/>
          <p:nvPr/>
        </p:nvSpPr>
        <p:spPr>
          <a:xfrm rot="5400000">
            <a:off x="6923190" y="1834350"/>
            <a:ext cx="6135336" cy="3253118"/>
          </a:xfrm>
          <a:prstGeom prst="blockArc">
            <a:avLst>
              <a:gd name="adj1" fmla="val 10913800"/>
              <a:gd name="adj2" fmla="val 21521429"/>
              <a:gd name="adj3" fmla="val 2195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7" name="Oval 16">
            <a:extLst>
              <a:ext uri="{FF2B5EF4-FFF2-40B4-BE49-F238E27FC236}">
                <a16:creationId xmlns:a16="http://schemas.microsoft.com/office/drawing/2014/main" id="{24E8E1EB-73B9-D7C0-31AF-9593E5265421}"/>
              </a:ext>
            </a:extLst>
          </p:cNvPr>
          <p:cNvSpPr/>
          <p:nvPr/>
        </p:nvSpPr>
        <p:spPr>
          <a:xfrm>
            <a:off x="2830763" y="1058896"/>
            <a:ext cx="6646612" cy="4846604"/>
          </a:xfrm>
          <a:prstGeom prst="ellipse">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96239B-E4AF-8B00-61D1-2D9CFE09D20B}"/>
              </a:ext>
            </a:extLst>
          </p:cNvPr>
          <p:cNvSpPr/>
          <p:nvPr/>
        </p:nvSpPr>
        <p:spPr>
          <a:xfrm>
            <a:off x="3779854" y="1694329"/>
            <a:ext cx="4651471" cy="35331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6864527-3628-7F7B-3F2F-EA3B9A4777AA}"/>
              </a:ext>
            </a:extLst>
          </p:cNvPr>
          <p:cNvSpPr/>
          <p:nvPr/>
        </p:nvSpPr>
        <p:spPr>
          <a:xfrm>
            <a:off x="4769224" y="2366682"/>
            <a:ext cx="2653553" cy="2124635"/>
          </a:xfrm>
          <a:prstGeom prst="ellips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Central Task: </a:t>
            </a:r>
          </a:p>
          <a:p>
            <a:pPr algn="ctr"/>
            <a:r>
              <a:rPr lang="en-US" dirty="0"/>
              <a:t>Do due diligence to avoid harm to customers and avoid legal action. </a:t>
            </a:r>
          </a:p>
        </p:txBody>
      </p:sp>
      <p:pic>
        <p:nvPicPr>
          <p:cNvPr id="3" name="Picture 2">
            <a:extLst>
              <a:ext uri="{FF2B5EF4-FFF2-40B4-BE49-F238E27FC236}">
                <a16:creationId xmlns:a16="http://schemas.microsoft.com/office/drawing/2014/main" id="{13089048-2FEE-A0CC-EC18-E76B24C828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354" y="2188927"/>
            <a:ext cx="1527871" cy="1154869"/>
          </a:xfrm>
          <a:prstGeom prst="rect">
            <a:avLst/>
          </a:prstGeom>
        </p:spPr>
      </p:pic>
      <p:pic>
        <p:nvPicPr>
          <p:cNvPr id="4" name="Picture 3">
            <a:extLst>
              <a:ext uri="{FF2B5EF4-FFF2-40B4-BE49-F238E27FC236}">
                <a16:creationId xmlns:a16="http://schemas.microsoft.com/office/drawing/2014/main" id="{BF1A946F-F005-ECE5-7CFF-7DBB15EBCC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354" y="600991"/>
            <a:ext cx="1527871" cy="1154869"/>
          </a:xfrm>
          <a:prstGeom prst="rect">
            <a:avLst/>
          </a:prstGeom>
        </p:spPr>
      </p:pic>
      <p:pic>
        <p:nvPicPr>
          <p:cNvPr id="6" name="Picture 5">
            <a:extLst>
              <a:ext uri="{FF2B5EF4-FFF2-40B4-BE49-F238E27FC236}">
                <a16:creationId xmlns:a16="http://schemas.microsoft.com/office/drawing/2014/main" id="{E2495130-0D5F-4CBE-8DE7-9CD4C96BDE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86076" y="801385"/>
            <a:ext cx="1527871" cy="1154869"/>
          </a:xfrm>
          <a:prstGeom prst="rect">
            <a:avLst/>
          </a:prstGeom>
        </p:spPr>
      </p:pic>
      <p:pic>
        <p:nvPicPr>
          <p:cNvPr id="7" name="Picture 6">
            <a:extLst>
              <a:ext uri="{FF2B5EF4-FFF2-40B4-BE49-F238E27FC236}">
                <a16:creationId xmlns:a16="http://schemas.microsoft.com/office/drawing/2014/main" id="{63380066-489D-FA1A-569A-7998872F17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12377" y="2795157"/>
            <a:ext cx="1527871" cy="1154869"/>
          </a:xfrm>
          <a:prstGeom prst="rect">
            <a:avLst/>
          </a:prstGeom>
        </p:spPr>
      </p:pic>
      <p:pic>
        <p:nvPicPr>
          <p:cNvPr id="8" name="Picture 7">
            <a:extLst>
              <a:ext uri="{FF2B5EF4-FFF2-40B4-BE49-F238E27FC236}">
                <a16:creationId xmlns:a16="http://schemas.microsoft.com/office/drawing/2014/main" id="{688D8901-A73B-B75C-717B-9A7B61976C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9289" y="3776863"/>
            <a:ext cx="1527871" cy="1154869"/>
          </a:xfrm>
          <a:prstGeom prst="rect">
            <a:avLst/>
          </a:prstGeom>
        </p:spPr>
      </p:pic>
      <p:pic>
        <p:nvPicPr>
          <p:cNvPr id="9" name="Picture 8">
            <a:extLst>
              <a:ext uri="{FF2B5EF4-FFF2-40B4-BE49-F238E27FC236}">
                <a16:creationId xmlns:a16="http://schemas.microsoft.com/office/drawing/2014/main" id="{CFE5BE6B-0205-A020-FC1E-B153DE67F5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74840" y="4801109"/>
            <a:ext cx="1527871" cy="1154869"/>
          </a:xfrm>
          <a:prstGeom prst="rect">
            <a:avLst/>
          </a:prstGeom>
        </p:spPr>
      </p:pic>
      <p:sp>
        <p:nvSpPr>
          <p:cNvPr id="16" name="TextBox 15">
            <a:extLst>
              <a:ext uri="{FF2B5EF4-FFF2-40B4-BE49-F238E27FC236}">
                <a16:creationId xmlns:a16="http://schemas.microsoft.com/office/drawing/2014/main" id="{C0A232BF-C5EC-A75A-5F42-5510B35D9889}"/>
              </a:ext>
            </a:extLst>
          </p:cNvPr>
          <p:cNvSpPr txBox="1"/>
          <p:nvPr/>
        </p:nvSpPr>
        <p:spPr>
          <a:xfrm>
            <a:off x="4952226" y="1910358"/>
            <a:ext cx="2287548" cy="430887"/>
          </a:xfrm>
          <a:custGeom>
            <a:avLst/>
            <a:gdLst>
              <a:gd name="connsiteX0" fmla="*/ 0 w 2497283"/>
              <a:gd name="connsiteY0" fmla="*/ 0 h 646331"/>
              <a:gd name="connsiteX1" fmla="*/ 2497283 w 2497283"/>
              <a:gd name="connsiteY1" fmla="*/ 0 h 646331"/>
              <a:gd name="connsiteX2" fmla="*/ 2497283 w 2497283"/>
              <a:gd name="connsiteY2" fmla="*/ 646331 h 646331"/>
              <a:gd name="connsiteX3" fmla="*/ 0 w 2497283"/>
              <a:gd name="connsiteY3" fmla="*/ 646331 h 646331"/>
              <a:gd name="connsiteX4" fmla="*/ 0 w 2497283"/>
              <a:gd name="connsiteY4" fmla="*/ 0 h 646331"/>
              <a:gd name="connsiteX0" fmla="*/ 0 w 2497283"/>
              <a:gd name="connsiteY0" fmla="*/ 0 h 861484"/>
              <a:gd name="connsiteX1" fmla="*/ 2497283 w 2497283"/>
              <a:gd name="connsiteY1" fmla="*/ 0 h 861484"/>
              <a:gd name="connsiteX2" fmla="*/ 2497283 w 2497283"/>
              <a:gd name="connsiteY2" fmla="*/ 646331 h 861484"/>
              <a:gd name="connsiteX3" fmla="*/ 8965 w 2497283"/>
              <a:gd name="connsiteY3" fmla="*/ 861484 h 861484"/>
              <a:gd name="connsiteX4" fmla="*/ 0 w 2497283"/>
              <a:gd name="connsiteY4" fmla="*/ 0 h 861484"/>
              <a:gd name="connsiteX0" fmla="*/ 0 w 2497283"/>
              <a:gd name="connsiteY0" fmla="*/ 0 h 861484"/>
              <a:gd name="connsiteX1" fmla="*/ 2497283 w 2497283"/>
              <a:gd name="connsiteY1" fmla="*/ 0 h 861484"/>
              <a:gd name="connsiteX2" fmla="*/ 2497283 w 2497283"/>
              <a:gd name="connsiteY2" fmla="*/ 646331 h 861484"/>
              <a:gd name="connsiteX3" fmla="*/ 8965 w 2497283"/>
              <a:gd name="connsiteY3" fmla="*/ 861484 h 861484"/>
              <a:gd name="connsiteX4" fmla="*/ 0 w 2497283"/>
              <a:gd name="connsiteY4" fmla="*/ 0 h 861484"/>
              <a:gd name="connsiteX0" fmla="*/ 0 w 2595895"/>
              <a:gd name="connsiteY0" fmla="*/ 0 h 861484"/>
              <a:gd name="connsiteX1" fmla="*/ 2497283 w 2595895"/>
              <a:gd name="connsiteY1" fmla="*/ 0 h 861484"/>
              <a:gd name="connsiteX2" fmla="*/ 2595895 w 2595895"/>
              <a:gd name="connsiteY2" fmla="*/ 592542 h 861484"/>
              <a:gd name="connsiteX3" fmla="*/ 8965 w 2595895"/>
              <a:gd name="connsiteY3" fmla="*/ 861484 h 861484"/>
              <a:gd name="connsiteX4" fmla="*/ 0 w 2595895"/>
              <a:gd name="connsiteY4" fmla="*/ 0 h 861484"/>
              <a:gd name="connsiteX0" fmla="*/ 0 w 2524177"/>
              <a:gd name="connsiteY0" fmla="*/ 0 h 861484"/>
              <a:gd name="connsiteX1" fmla="*/ 2497283 w 2524177"/>
              <a:gd name="connsiteY1" fmla="*/ 0 h 861484"/>
              <a:gd name="connsiteX2" fmla="*/ 2524177 w 2524177"/>
              <a:gd name="connsiteY2" fmla="*/ 798731 h 861484"/>
              <a:gd name="connsiteX3" fmla="*/ 8965 w 2524177"/>
              <a:gd name="connsiteY3" fmla="*/ 861484 h 861484"/>
              <a:gd name="connsiteX4" fmla="*/ 0 w 2524177"/>
              <a:gd name="connsiteY4" fmla="*/ 0 h 861484"/>
              <a:gd name="connsiteX0" fmla="*/ 0 w 2524177"/>
              <a:gd name="connsiteY0" fmla="*/ 0 h 861484"/>
              <a:gd name="connsiteX1" fmla="*/ 2497283 w 2524177"/>
              <a:gd name="connsiteY1" fmla="*/ 0 h 861484"/>
              <a:gd name="connsiteX2" fmla="*/ 2524177 w 2524177"/>
              <a:gd name="connsiteY2" fmla="*/ 798731 h 861484"/>
              <a:gd name="connsiteX3" fmla="*/ 8965 w 2524177"/>
              <a:gd name="connsiteY3" fmla="*/ 861484 h 861484"/>
              <a:gd name="connsiteX4" fmla="*/ 0 w 2524177"/>
              <a:gd name="connsiteY4" fmla="*/ 0 h 86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77" h="861484">
                <a:moveTo>
                  <a:pt x="0" y="0"/>
                </a:moveTo>
                <a:lnTo>
                  <a:pt x="2497283" y="0"/>
                </a:lnTo>
                <a:lnTo>
                  <a:pt x="2524177" y="798731"/>
                </a:lnTo>
                <a:cubicBezTo>
                  <a:pt x="1856103" y="529790"/>
                  <a:pt x="865298" y="9837"/>
                  <a:pt x="8965" y="861484"/>
                </a:cubicBezTo>
                <a:cubicBezTo>
                  <a:pt x="5977" y="574323"/>
                  <a:pt x="2988" y="287161"/>
                  <a:pt x="0" y="0"/>
                </a:cubicBezTo>
                <a:close/>
              </a:path>
            </a:pathLst>
          </a:custGeom>
          <a:noFill/>
        </p:spPr>
        <p:txBody>
          <a:bodyPr wrap="square" rtlCol="0">
            <a:spAutoFit/>
          </a:bodyPr>
          <a:lstStyle/>
          <a:p>
            <a:pPr algn="ctr"/>
            <a:r>
              <a:rPr lang="en-US" sz="1100" b="1" dirty="0"/>
              <a:t>Legal provides research and statements of law.</a:t>
            </a:r>
          </a:p>
        </p:txBody>
      </p:sp>
      <p:sp>
        <p:nvSpPr>
          <p:cNvPr id="18" name="TextBox 17">
            <a:extLst>
              <a:ext uri="{FF2B5EF4-FFF2-40B4-BE49-F238E27FC236}">
                <a16:creationId xmlns:a16="http://schemas.microsoft.com/office/drawing/2014/main" id="{BD993C14-B1B5-CD13-5722-B649E2B9F0C3}"/>
              </a:ext>
            </a:extLst>
          </p:cNvPr>
          <p:cNvSpPr txBox="1"/>
          <p:nvPr/>
        </p:nvSpPr>
        <p:spPr>
          <a:xfrm>
            <a:off x="4308888" y="1263442"/>
            <a:ext cx="3574224" cy="430887"/>
          </a:xfrm>
          <a:prstGeom prst="rect">
            <a:avLst/>
          </a:prstGeom>
          <a:noFill/>
        </p:spPr>
        <p:txBody>
          <a:bodyPr wrap="square" rtlCol="0">
            <a:spAutoFit/>
          </a:bodyPr>
          <a:lstStyle/>
          <a:p>
            <a:pPr algn="ctr"/>
            <a:r>
              <a:rPr lang="en-US" sz="1100" b="1" dirty="0"/>
              <a:t>Management provides standardizing organization research &amp; Guidance in the context of legal.</a:t>
            </a:r>
          </a:p>
        </p:txBody>
      </p:sp>
      <p:sp>
        <p:nvSpPr>
          <p:cNvPr id="29" name="Rectangle: Diagonal Corners Rounded 28">
            <a:extLst>
              <a:ext uri="{FF2B5EF4-FFF2-40B4-BE49-F238E27FC236}">
                <a16:creationId xmlns:a16="http://schemas.microsoft.com/office/drawing/2014/main" id="{1B79A870-346A-63C2-CD33-E8C292C249F9}"/>
              </a:ext>
            </a:extLst>
          </p:cNvPr>
          <p:cNvSpPr/>
          <p:nvPr/>
        </p:nvSpPr>
        <p:spPr>
          <a:xfrm>
            <a:off x="419565" y="34759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Field engineering</a:t>
            </a:r>
          </a:p>
        </p:txBody>
      </p:sp>
      <p:sp>
        <p:nvSpPr>
          <p:cNvPr id="30" name="Rectangle: Diagonal Corners Rounded 29">
            <a:extLst>
              <a:ext uri="{FF2B5EF4-FFF2-40B4-BE49-F238E27FC236}">
                <a16:creationId xmlns:a16="http://schemas.microsoft.com/office/drawing/2014/main" id="{4F50A9C3-0545-8771-D5FF-07C8721DE25F}"/>
              </a:ext>
            </a:extLst>
          </p:cNvPr>
          <p:cNvSpPr/>
          <p:nvPr/>
        </p:nvSpPr>
        <p:spPr>
          <a:xfrm>
            <a:off x="436487" y="1973935"/>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Process engineering</a:t>
            </a:r>
          </a:p>
        </p:txBody>
      </p:sp>
      <p:sp>
        <p:nvSpPr>
          <p:cNvPr id="31" name="Rectangle: Diagonal Corners Rounded 30">
            <a:extLst>
              <a:ext uri="{FF2B5EF4-FFF2-40B4-BE49-F238E27FC236}">
                <a16:creationId xmlns:a16="http://schemas.microsoft.com/office/drawing/2014/main" id="{F4BD159C-DD53-CCE4-DCFF-5468FEABCBCD}"/>
              </a:ext>
            </a:extLst>
          </p:cNvPr>
          <p:cNvSpPr/>
          <p:nvPr/>
        </p:nvSpPr>
        <p:spPr>
          <a:xfrm>
            <a:off x="325094" y="3609805"/>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Production engineering</a:t>
            </a:r>
          </a:p>
        </p:txBody>
      </p:sp>
      <p:sp>
        <p:nvSpPr>
          <p:cNvPr id="32" name="Rectangle: Diagonal Corners Rounded 31">
            <a:extLst>
              <a:ext uri="{FF2B5EF4-FFF2-40B4-BE49-F238E27FC236}">
                <a16:creationId xmlns:a16="http://schemas.microsoft.com/office/drawing/2014/main" id="{16370004-91E7-CEDC-1F82-63C7724DE6F8}"/>
              </a:ext>
            </a:extLst>
          </p:cNvPr>
          <p:cNvSpPr/>
          <p:nvPr/>
        </p:nvSpPr>
        <p:spPr>
          <a:xfrm>
            <a:off x="10611230" y="255347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Marketing &amp; Sales</a:t>
            </a:r>
          </a:p>
        </p:txBody>
      </p:sp>
      <p:sp>
        <p:nvSpPr>
          <p:cNvPr id="33" name="Rectangle: Diagonal Corners Rounded 32">
            <a:extLst>
              <a:ext uri="{FF2B5EF4-FFF2-40B4-BE49-F238E27FC236}">
                <a16:creationId xmlns:a16="http://schemas.microsoft.com/office/drawing/2014/main" id="{99A79A6D-F7E3-26A2-3586-594D226262F6}"/>
              </a:ext>
            </a:extLst>
          </p:cNvPr>
          <p:cNvSpPr/>
          <p:nvPr/>
        </p:nvSpPr>
        <p:spPr>
          <a:xfrm>
            <a:off x="359858" y="5183707"/>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 Engineering</a:t>
            </a:r>
          </a:p>
        </p:txBody>
      </p:sp>
      <p:pic>
        <p:nvPicPr>
          <p:cNvPr id="34" name="Picture 33">
            <a:extLst>
              <a:ext uri="{FF2B5EF4-FFF2-40B4-BE49-F238E27FC236}">
                <a16:creationId xmlns:a16="http://schemas.microsoft.com/office/drawing/2014/main" id="{CA0305D8-83A4-E149-EE09-ACAC8BA19A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1075" y="5328065"/>
            <a:ext cx="1527871" cy="1154869"/>
          </a:xfrm>
          <a:prstGeom prst="rect">
            <a:avLst/>
          </a:prstGeom>
        </p:spPr>
      </p:pic>
      <p:sp>
        <p:nvSpPr>
          <p:cNvPr id="36" name="Rectangle: Diagonal Corners Rounded 35">
            <a:extLst>
              <a:ext uri="{FF2B5EF4-FFF2-40B4-BE49-F238E27FC236}">
                <a16:creationId xmlns:a16="http://schemas.microsoft.com/office/drawing/2014/main" id="{12683A38-6CC4-EB98-3B6F-355E7481C5CB}"/>
              </a:ext>
            </a:extLst>
          </p:cNvPr>
          <p:cNvSpPr/>
          <p:nvPr/>
        </p:nvSpPr>
        <p:spPr>
          <a:xfrm>
            <a:off x="10512377" y="544046"/>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Management</a:t>
            </a:r>
          </a:p>
        </p:txBody>
      </p:sp>
      <p:sp>
        <p:nvSpPr>
          <p:cNvPr id="37" name="Rectangle: Diagonal Corners Rounded 36">
            <a:extLst>
              <a:ext uri="{FF2B5EF4-FFF2-40B4-BE49-F238E27FC236}">
                <a16:creationId xmlns:a16="http://schemas.microsoft.com/office/drawing/2014/main" id="{79AAECD8-340C-9C77-188B-A8CDF75CD1FF}"/>
              </a:ext>
            </a:extLst>
          </p:cNvPr>
          <p:cNvSpPr/>
          <p:nvPr/>
        </p:nvSpPr>
        <p:spPr>
          <a:xfrm>
            <a:off x="10611231" y="4626603"/>
            <a:ext cx="1239381" cy="288715"/>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Customer Service</a:t>
            </a:r>
          </a:p>
        </p:txBody>
      </p:sp>
      <p:sp>
        <p:nvSpPr>
          <p:cNvPr id="12" name="Arrow: Right 11">
            <a:extLst>
              <a:ext uri="{FF2B5EF4-FFF2-40B4-BE49-F238E27FC236}">
                <a16:creationId xmlns:a16="http://schemas.microsoft.com/office/drawing/2014/main" id="{F7429E25-5136-4110-0864-7019C8EEAAC6}"/>
              </a:ext>
            </a:extLst>
          </p:cNvPr>
          <p:cNvSpPr/>
          <p:nvPr/>
        </p:nvSpPr>
        <p:spPr>
          <a:xfrm rot="1619233">
            <a:off x="1703955" y="631597"/>
            <a:ext cx="2127316" cy="140475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Check for systemic coherency &amp; consistency.</a:t>
            </a:r>
          </a:p>
        </p:txBody>
      </p:sp>
      <p:sp>
        <p:nvSpPr>
          <p:cNvPr id="13" name="Arrow: Right 12">
            <a:extLst>
              <a:ext uri="{FF2B5EF4-FFF2-40B4-BE49-F238E27FC236}">
                <a16:creationId xmlns:a16="http://schemas.microsoft.com/office/drawing/2014/main" id="{C3EC41BF-0FCB-A01E-B602-7694F99AE0AF}"/>
              </a:ext>
            </a:extLst>
          </p:cNvPr>
          <p:cNvSpPr/>
          <p:nvPr/>
        </p:nvSpPr>
        <p:spPr>
          <a:xfrm rot="1206956" flipH="1">
            <a:off x="8083439" y="5147522"/>
            <a:ext cx="2147132" cy="140475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95000"/>
                  </a:schemeClr>
                </a:solidFill>
              </a:rPr>
              <a:t>Check for systemic coherency &amp; consistency.</a:t>
            </a:r>
          </a:p>
        </p:txBody>
      </p:sp>
      <p:pic>
        <p:nvPicPr>
          <p:cNvPr id="23" name="Picture 22">
            <a:extLst>
              <a:ext uri="{FF2B5EF4-FFF2-40B4-BE49-F238E27FC236}">
                <a16:creationId xmlns:a16="http://schemas.microsoft.com/office/drawing/2014/main" id="{00B5DF3E-9EA2-ACA4-1607-B9B19E4EB77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26729">
            <a:off x="6947928" y="4051449"/>
            <a:ext cx="3601132" cy="1357313"/>
          </a:xfrm>
          <a:prstGeom prst="rect">
            <a:avLst/>
          </a:prstGeom>
        </p:spPr>
      </p:pic>
      <p:pic>
        <p:nvPicPr>
          <p:cNvPr id="38" name="Picture 37">
            <a:extLst>
              <a:ext uri="{FF2B5EF4-FFF2-40B4-BE49-F238E27FC236}">
                <a16:creationId xmlns:a16="http://schemas.microsoft.com/office/drawing/2014/main" id="{E80283B7-CAE0-33D5-2F0C-942695348A5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53784" y="2627630"/>
            <a:ext cx="3601132" cy="1357313"/>
          </a:xfrm>
          <a:prstGeom prst="rect">
            <a:avLst/>
          </a:prstGeom>
        </p:spPr>
      </p:pic>
      <p:pic>
        <p:nvPicPr>
          <p:cNvPr id="39" name="Picture 38">
            <a:extLst>
              <a:ext uri="{FF2B5EF4-FFF2-40B4-BE49-F238E27FC236}">
                <a16:creationId xmlns:a16="http://schemas.microsoft.com/office/drawing/2014/main" id="{4DF182DD-BC72-F6BE-9855-4DB7E30411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930315">
            <a:off x="7045217" y="1506785"/>
            <a:ext cx="3601132" cy="1357313"/>
          </a:xfrm>
          <a:prstGeom prst="rect">
            <a:avLst/>
          </a:prstGeom>
        </p:spPr>
      </p:pic>
      <p:pic>
        <p:nvPicPr>
          <p:cNvPr id="40" name="Picture 39">
            <a:extLst>
              <a:ext uri="{FF2B5EF4-FFF2-40B4-BE49-F238E27FC236}">
                <a16:creationId xmlns:a16="http://schemas.microsoft.com/office/drawing/2014/main" id="{F7B7DC6C-8953-4B60-D902-3744058C81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26729" flipH="1">
            <a:off x="1605855" y="1492574"/>
            <a:ext cx="3596412" cy="1357313"/>
          </a:xfrm>
          <a:prstGeom prst="rect">
            <a:avLst/>
          </a:prstGeom>
        </p:spPr>
      </p:pic>
      <p:pic>
        <p:nvPicPr>
          <p:cNvPr id="41" name="Picture 40">
            <a:extLst>
              <a:ext uri="{FF2B5EF4-FFF2-40B4-BE49-F238E27FC236}">
                <a16:creationId xmlns:a16="http://schemas.microsoft.com/office/drawing/2014/main" id="{EB563011-D804-492B-0A2C-4BF2DCB5E13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688082" flipH="1">
            <a:off x="1136894" y="2285806"/>
            <a:ext cx="3769740" cy="1357313"/>
          </a:xfrm>
          <a:prstGeom prst="rect">
            <a:avLst/>
          </a:prstGeom>
        </p:spPr>
      </p:pic>
      <p:pic>
        <p:nvPicPr>
          <p:cNvPr id="42" name="Picture 41">
            <a:extLst>
              <a:ext uri="{FF2B5EF4-FFF2-40B4-BE49-F238E27FC236}">
                <a16:creationId xmlns:a16="http://schemas.microsoft.com/office/drawing/2014/main" id="{619B9EA2-EAFE-2B80-EE8E-4DBC0E505B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820232" flipH="1">
            <a:off x="1289516" y="3345429"/>
            <a:ext cx="3769740" cy="1357313"/>
          </a:xfrm>
          <a:prstGeom prst="rect">
            <a:avLst/>
          </a:prstGeom>
        </p:spPr>
      </p:pic>
      <p:pic>
        <p:nvPicPr>
          <p:cNvPr id="43" name="Picture 42">
            <a:extLst>
              <a:ext uri="{FF2B5EF4-FFF2-40B4-BE49-F238E27FC236}">
                <a16:creationId xmlns:a16="http://schemas.microsoft.com/office/drawing/2014/main" id="{50866D5D-2EAB-BA06-BA1C-FCE6383485F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62055" flipH="1">
            <a:off x="1609130" y="4277316"/>
            <a:ext cx="3769740" cy="1357313"/>
          </a:xfrm>
          <a:prstGeom prst="rect">
            <a:avLst/>
          </a:prstGeom>
        </p:spPr>
      </p:pic>
    </p:spTree>
    <p:extLst>
      <p:ext uri="{BB962C8B-B14F-4D97-AF65-F5344CB8AC3E}">
        <p14:creationId xmlns:p14="http://schemas.microsoft.com/office/powerpoint/2010/main" val="1517875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0-#ppt_w/2"/>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9"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8000">
              <a:schemeClr val="accent1">
                <a:lumMod val="20000"/>
                <a:lumOff val="80000"/>
                <a:alpha val="54000"/>
              </a:schemeClr>
            </a:gs>
            <a:gs pos="63000">
              <a:schemeClr val="bg2"/>
            </a:gs>
            <a:gs pos="73000">
              <a:schemeClr val="bg2">
                <a:lumMod val="90000"/>
              </a:schemeClr>
            </a:gs>
            <a:gs pos="84000">
              <a:schemeClr val="bg2">
                <a:lumMod val="90000"/>
              </a:schemeClr>
            </a:gs>
          </a:gsLst>
          <a:lin ang="135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D44C2C-6D89-9A68-B945-A3F46603F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00087"/>
            <a:ext cx="5792008" cy="5973009"/>
          </a:xfrm>
          <a:prstGeom prst="rect">
            <a:avLst/>
          </a:prstGeom>
        </p:spPr>
      </p:pic>
      <p:sp>
        <p:nvSpPr>
          <p:cNvPr id="4" name="TextBox 3">
            <a:extLst>
              <a:ext uri="{FF2B5EF4-FFF2-40B4-BE49-F238E27FC236}">
                <a16:creationId xmlns:a16="http://schemas.microsoft.com/office/drawing/2014/main" id="{8845E670-1E04-9550-88D5-E773AA7EE32E}"/>
              </a:ext>
            </a:extLst>
          </p:cNvPr>
          <p:cNvSpPr txBox="1"/>
          <p:nvPr/>
        </p:nvSpPr>
        <p:spPr>
          <a:xfrm>
            <a:off x="1371598" y="6448102"/>
            <a:ext cx="3480955" cy="369332"/>
          </a:xfrm>
          <a:prstGeom prst="rect">
            <a:avLst/>
          </a:prstGeom>
          <a:noFill/>
        </p:spPr>
        <p:txBody>
          <a:bodyPr wrap="square" rtlCol="0">
            <a:spAutoFit/>
          </a:bodyPr>
          <a:lstStyle/>
          <a:p>
            <a:r>
              <a:rPr lang="en-US" dirty="0"/>
              <a:t>OECD, 2018. Used with permission</a:t>
            </a:r>
          </a:p>
        </p:txBody>
      </p:sp>
      <p:sp>
        <p:nvSpPr>
          <p:cNvPr id="2" name="TextBox 1">
            <a:extLst>
              <a:ext uri="{FF2B5EF4-FFF2-40B4-BE49-F238E27FC236}">
                <a16:creationId xmlns:a16="http://schemas.microsoft.com/office/drawing/2014/main" id="{3D83C011-0DC6-B4BE-4BD7-D9DFB9F49030}"/>
              </a:ext>
            </a:extLst>
          </p:cNvPr>
          <p:cNvSpPr txBox="1"/>
          <p:nvPr/>
        </p:nvSpPr>
        <p:spPr>
          <a:xfrm>
            <a:off x="337704" y="225232"/>
            <a:ext cx="5548745" cy="6247864"/>
          </a:xfrm>
          <a:prstGeom prst="rect">
            <a:avLst/>
          </a:prstGeom>
          <a:noFill/>
        </p:spPr>
        <p:txBody>
          <a:bodyPr wrap="square" rtlCol="0">
            <a:spAutoFit/>
          </a:bodyPr>
          <a:lstStyle/>
          <a:p>
            <a:r>
              <a:rPr lang="en-US" sz="4000" b="1" dirty="0"/>
              <a:t>8. Tracking Impact </a:t>
            </a:r>
            <a:r>
              <a:rPr lang="en-US" sz="4000" dirty="0"/>
              <a:t>– This is a step that must be planned for an embedded into the design process from the start. This allows for project evaluation and data based adjustments to ensure that effectiveness and quality is of the highest standard. </a:t>
            </a:r>
          </a:p>
        </p:txBody>
      </p:sp>
    </p:spTree>
    <p:extLst>
      <p:ext uri="{BB962C8B-B14F-4D97-AF65-F5344CB8AC3E}">
        <p14:creationId xmlns:p14="http://schemas.microsoft.com/office/powerpoint/2010/main" val="3443076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8000">
              <a:schemeClr val="accent1">
                <a:lumMod val="20000"/>
                <a:lumOff val="80000"/>
                <a:alpha val="54000"/>
              </a:schemeClr>
            </a:gs>
            <a:gs pos="61000">
              <a:schemeClr val="bg2"/>
            </a:gs>
            <a:gs pos="75000">
              <a:schemeClr val="bg2">
                <a:lumMod val="90000"/>
              </a:schemeClr>
            </a:gs>
            <a:gs pos="100000">
              <a:schemeClr val="bg2">
                <a:lumMod val="90000"/>
              </a:schemeClr>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11CF-4C79-6FA0-F70A-8AB254FB8876}"/>
              </a:ext>
            </a:extLst>
          </p:cNvPr>
          <p:cNvSpPr>
            <a:spLocks noGrp="1"/>
          </p:cNvSpPr>
          <p:nvPr>
            <p:ph type="title"/>
          </p:nvPr>
        </p:nvSpPr>
        <p:spPr/>
        <p:txBody>
          <a:bodyPr/>
          <a:lstStyle/>
          <a:p>
            <a:r>
              <a:rPr lang="en-US" b="1" dirty="0"/>
              <a:t>References</a:t>
            </a:r>
          </a:p>
        </p:txBody>
      </p:sp>
      <p:sp>
        <p:nvSpPr>
          <p:cNvPr id="3" name="TextBox 2">
            <a:extLst>
              <a:ext uri="{FF2B5EF4-FFF2-40B4-BE49-F238E27FC236}">
                <a16:creationId xmlns:a16="http://schemas.microsoft.com/office/drawing/2014/main" id="{CACBEB93-E95A-CDE2-0BFE-3758BD9B5227}"/>
              </a:ext>
            </a:extLst>
          </p:cNvPr>
          <p:cNvSpPr txBox="1"/>
          <p:nvPr/>
        </p:nvSpPr>
        <p:spPr>
          <a:xfrm>
            <a:off x="987552" y="1618488"/>
            <a:ext cx="10634472" cy="4801314"/>
          </a:xfrm>
          <a:prstGeom prst="rect">
            <a:avLst/>
          </a:prstGeom>
          <a:noFill/>
        </p:spPr>
        <p:txBody>
          <a:bodyPr wrap="square" rtlCol="0">
            <a:spAutoFit/>
          </a:bodyPr>
          <a:lstStyle/>
          <a:p>
            <a:r>
              <a:rPr lang="en-US" dirty="0"/>
              <a:t>Black’s Law Dictionary, Free 2</a:t>
            </a:r>
            <a:r>
              <a:rPr lang="en-US" baseline="30000" dirty="0"/>
              <a:t>nd</a:t>
            </a:r>
            <a:r>
              <a:rPr lang="en-US" dirty="0"/>
              <a:t> Edition(n.d.) DUE DILIGENCE Definition &amp; Meaning - Black's Law Dictionary. The </a:t>
            </a:r>
          </a:p>
          <a:p>
            <a:r>
              <a:rPr lang="en-US" dirty="0"/>
              <a:t>	law dictionary. </a:t>
            </a:r>
            <a:r>
              <a:rPr lang="en-US" dirty="0">
                <a:hlinkClick r:id="rId2"/>
              </a:rPr>
              <a:t>https://thelawdictionary.org/due-diligence/</a:t>
            </a:r>
            <a:endParaRPr lang="en-US" dirty="0"/>
          </a:p>
          <a:p>
            <a:endParaRPr lang="en-US" dirty="0"/>
          </a:p>
          <a:p>
            <a:r>
              <a:rPr lang="en-US" dirty="0" err="1"/>
              <a:t>Dundis</a:t>
            </a:r>
            <a:r>
              <a:rPr lang="en-US" dirty="0"/>
              <a:t>, Steven (2013) Case study</a:t>
            </a:r>
            <a:r>
              <a:rPr lang="en-US" i="0" u="none" strike="noStrike" baseline="0" dirty="0"/>
              <a:t> 22 Craig </a:t>
            </a:r>
            <a:r>
              <a:rPr lang="en-US" i="0" u="none" strike="noStrike" baseline="0" dirty="0" err="1"/>
              <a:t>Gregersen</a:t>
            </a:r>
            <a:r>
              <a:rPr lang="en-US" i="0" u="none" strike="noStrike" baseline="0" dirty="0"/>
              <a:t>: Balancing a range of stakeholder </a:t>
            </a:r>
            <a:r>
              <a:rPr lang="en-US" dirty="0"/>
              <a:t>i</a:t>
            </a:r>
            <a:r>
              <a:rPr lang="en-US" i="0" u="none" strike="noStrike" baseline="0" dirty="0"/>
              <a:t>nterests </a:t>
            </a:r>
            <a:r>
              <a:rPr lang="en-US" dirty="0"/>
              <a:t>w</a:t>
            </a:r>
            <a:r>
              <a:rPr lang="en-US" i="0" u="none" strike="noStrike" baseline="0" dirty="0"/>
              <a:t>hen</a:t>
            </a:r>
          </a:p>
          <a:p>
            <a:pPr algn="l"/>
            <a:r>
              <a:rPr lang="en-US" dirty="0"/>
              <a:t>	d</a:t>
            </a:r>
            <a:r>
              <a:rPr lang="en-US" i="0" u="none" strike="noStrike" baseline="0" dirty="0"/>
              <a:t>esigning Instruction. </a:t>
            </a:r>
            <a:r>
              <a:rPr lang="en-US" i="0" u="none" strike="noStrike" baseline="0" dirty="0" err="1"/>
              <a:t>Ertmer</a:t>
            </a:r>
            <a:r>
              <a:rPr lang="en-US" i="0" u="none" strike="noStrike" baseline="0" dirty="0"/>
              <a:t> case studies in instructional design, 5</a:t>
            </a:r>
            <a:r>
              <a:rPr lang="en-US" i="0" u="none" strike="noStrike" baseline="30000" dirty="0"/>
              <a:t>th</a:t>
            </a:r>
            <a:r>
              <a:rPr lang="en-US" i="0" u="none" strike="noStrike" baseline="0" dirty="0"/>
              <a:t> edition  2019. Routledge, Milton 	Park, United Kingdom.</a:t>
            </a:r>
            <a:endParaRPr lang="en-US" dirty="0"/>
          </a:p>
          <a:p>
            <a:endParaRPr lang="en-US" dirty="0"/>
          </a:p>
          <a:p>
            <a:r>
              <a:rPr lang="en-US" dirty="0"/>
              <a:t>OECD (2018), OECD Due diligence guidance for responsible business conduct. Design: Peggy King </a:t>
            </a:r>
            <a:r>
              <a:rPr lang="en-US" dirty="0" err="1"/>
              <a:t>Cointepas</a:t>
            </a:r>
            <a:endParaRPr lang="en-US" dirty="0"/>
          </a:p>
          <a:p>
            <a:endParaRPr lang="en-US" dirty="0"/>
          </a:p>
          <a:p>
            <a:r>
              <a:rPr lang="en-US" dirty="0"/>
              <a:t>OECD (</a:t>
            </a:r>
            <a:r>
              <a:rPr lang="en-US" dirty="0" err="1"/>
              <a:t>n.d</a:t>
            </a:r>
            <a:r>
              <a:rPr lang="en-US" dirty="0"/>
              <a:t>). Home page - OECD ( Organization for Economic Co-operation and Development. </a:t>
            </a:r>
            <a:r>
              <a:rPr lang="en-US" dirty="0" err="1"/>
              <a:t>Oecd</a:t>
            </a:r>
            <a:r>
              <a:rPr lang="en-US" dirty="0"/>
              <a:t>. </a:t>
            </a:r>
          </a:p>
          <a:p>
            <a:r>
              <a:rPr lang="en-US" dirty="0"/>
              <a:t>	 </a:t>
            </a:r>
            <a:r>
              <a:rPr lang="en-US" dirty="0">
                <a:hlinkClick r:id="rId3"/>
              </a:rPr>
              <a:t>https://www.oecd.org</a:t>
            </a:r>
            <a:endParaRPr lang="en-US" dirty="0"/>
          </a:p>
          <a:p>
            <a:endParaRPr lang="en-US" dirty="0"/>
          </a:p>
          <a:p>
            <a:r>
              <a:rPr lang="en-US" dirty="0"/>
              <a:t>van der Meer, S. (2020, March 12). Could the Coronavirus Crisis Strengthen Due Diligence in Cyberspace? | 	 	Council on Foreign Relations. </a:t>
            </a:r>
            <a:r>
              <a:rPr lang="en-US" dirty="0" err="1"/>
              <a:t>Cfr</a:t>
            </a:r>
            <a:r>
              <a:rPr lang="en-US" dirty="0"/>
              <a:t>. </a:t>
            </a:r>
            <a:r>
              <a:rPr lang="en-US" dirty="0">
                <a:hlinkClick r:id="rId4"/>
              </a:rPr>
              <a:t>https://www.cfr.org/blog/could-coronavirus-crisis-strengthen-due-</a:t>
            </a:r>
            <a:r>
              <a:rPr lang="en-US" dirty="0"/>
              <a:t>  </a:t>
            </a:r>
          </a:p>
          <a:p>
            <a:r>
              <a:rPr lang="en-US" dirty="0"/>
              <a:t>                  diligence-cyberspace</a:t>
            </a:r>
          </a:p>
          <a:p>
            <a:endParaRPr lang="en-US" dirty="0"/>
          </a:p>
          <a:p>
            <a:endParaRPr lang="en-US" dirty="0"/>
          </a:p>
        </p:txBody>
      </p:sp>
    </p:spTree>
    <p:extLst>
      <p:ext uri="{BB962C8B-B14F-4D97-AF65-F5344CB8AC3E}">
        <p14:creationId xmlns:p14="http://schemas.microsoft.com/office/powerpoint/2010/main" val="1399667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E980-2647-7EBE-3EDE-B34F097C4661}"/>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5C59F1AA-FAEA-F76B-DEF4-107FA8DEDF06}"/>
              </a:ext>
            </a:extLst>
          </p:cNvPr>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Multiple standardization organizations to appease</a:t>
            </a:r>
          </a:p>
          <a:p>
            <a:pPr marL="342900" indent="-342900">
              <a:buFont typeface="Arial" panose="020B0604020202020204" pitchFamily="34" charset="0"/>
              <a:buChar char="•"/>
            </a:pPr>
            <a:r>
              <a:rPr lang="en-US" dirty="0">
                <a:solidFill>
                  <a:schemeClr val="tx1"/>
                </a:solidFill>
              </a:rPr>
              <a:t>Multiple Departments in conflict over necessary solution</a:t>
            </a:r>
          </a:p>
          <a:p>
            <a:pPr marL="342900" indent="-342900">
              <a:buFont typeface="Arial" panose="020B0604020202020204" pitchFamily="34" charset="0"/>
              <a:buChar char="•"/>
            </a:pPr>
            <a:r>
              <a:rPr lang="en-US" dirty="0">
                <a:solidFill>
                  <a:schemeClr val="tx1"/>
                </a:solidFill>
              </a:rPr>
              <a:t>Bruised egos to work through</a:t>
            </a:r>
          </a:p>
          <a:p>
            <a:pPr marL="342900" indent="-342900">
              <a:buFont typeface="Arial" panose="020B0604020202020204" pitchFamily="34" charset="0"/>
              <a:buChar char="•"/>
            </a:pPr>
            <a:r>
              <a:rPr lang="en-US" dirty="0">
                <a:solidFill>
                  <a:schemeClr val="tx1"/>
                </a:solidFill>
              </a:rPr>
              <a:t>Multiple countries with different standards and understanding of “due diligence”</a:t>
            </a:r>
          </a:p>
        </p:txBody>
      </p:sp>
    </p:spTree>
    <p:extLst>
      <p:ext uri="{BB962C8B-B14F-4D97-AF65-F5344CB8AC3E}">
        <p14:creationId xmlns:p14="http://schemas.microsoft.com/office/powerpoint/2010/main" val="684959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9EC56-0216-C686-73A2-082075FD53C2}"/>
              </a:ext>
            </a:extLst>
          </p:cNvPr>
          <p:cNvSpPr>
            <a:spLocks noGrp="1"/>
          </p:cNvSpPr>
          <p:nvPr>
            <p:ph type="title"/>
          </p:nvPr>
        </p:nvSpPr>
        <p:spPr/>
        <p:txBody>
          <a:bodyPr>
            <a:normAutofit/>
          </a:bodyPr>
          <a:lstStyle/>
          <a:p>
            <a:r>
              <a:rPr lang="en-US" b="1" dirty="0"/>
              <a:t>Step One: Prepare to Communicate by Research Key Terms and Concepts</a:t>
            </a:r>
            <a:endParaRPr lang="en-US" b="1" u="sng" dirty="0"/>
          </a:p>
        </p:txBody>
      </p:sp>
      <p:sp>
        <p:nvSpPr>
          <p:cNvPr id="7" name="TextBox 6">
            <a:extLst>
              <a:ext uri="{FF2B5EF4-FFF2-40B4-BE49-F238E27FC236}">
                <a16:creationId xmlns:a16="http://schemas.microsoft.com/office/drawing/2014/main" id="{7EC5E1E9-9AC9-EE54-7A67-D5382CE2B3D0}"/>
              </a:ext>
            </a:extLst>
          </p:cNvPr>
          <p:cNvSpPr txBox="1"/>
          <p:nvPr/>
        </p:nvSpPr>
        <p:spPr>
          <a:xfrm>
            <a:off x="838200" y="2223655"/>
            <a:ext cx="10515600" cy="3970318"/>
          </a:xfrm>
          <a:prstGeom prst="rect">
            <a:avLst/>
          </a:prstGeom>
          <a:noFill/>
        </p:spPr>
        <p:txBody>
          <a:bodyPr wrap="square" rtlCol="0">
            <a:spAutoFit/>
          </a:bodyPr>
          <a:lstStyle/>
          <a:p>
            <a:pPr algn="l" rtl="0"/>
            <a:r>
              <a:rPr lang="en-US" b="1" i="0" dirty="0">
                <a:solidFill>
                  <a:srgbClr val="333333"/>
                </a:solidFill>
                <a:effectLst/>
                <a:latin typeface="Lato" panose="020F0502020204030203" pitchFamily="34" charset="0"/>
              </a:rPr>
              <a:t>Negligence: </a:t>
            </a:r>
            <a:r>
              <a:rPr lang="en-US" b="0" i="0" dirty="0">
                <a:solidFill>
                  <a:srgbClr val="333333"/>
                </a:solidFill>
                <a:effectLst/>
                <a:latin typeface="Lato" panose="020F0502020204030203" pitchFamily="34" charset="0"/>
              </a:rPr>
              <a:t>The omission to do something a reasonable man would do, guided by considerations that ordinarily regulate human affairs. Alternatively, doing something which a prudent and reasonable man would not do. It must be determined in all cases by reference to the situation and knowledge of the parties and all the attendant circumstances.</a:t>
            </a:r>
          </a:p>
          <a:p>
            <a:pPr algn="l" rtl="0"/>
            <a:endParaRPr lang="en-US" dirty="0">
              <a:solidFill>
                <a:srgbClr val="333333"/>
              </a:solidFill>
              <a:latin typeface="Lato" panose="020F0502020204030203" pitchFamily="34" charset="0"/>
            </a:endParaRPr>
          </a:p>
          <a:p>
            <a:pPr algn="l" rtl="0"/>
            <a:r>
              <a:rPr lang="en-US" b="1" i="0" dirty="0">
                <a:solidFill>
                  <a:srgbClr val="333333"/>
                </a:solidFill>
                <a:effectLst/>
                <a:latin typeface="Lato" panose="020F0502020204030203" pitchFamily="34" charset="0"/>
              </a:rPr>
              <a:t>Resources:</a:t>
            </a:r>
          </a:p>
          <a:p>
            <a:pPr algn="l" rtl="0"/>
            <a:r>
              <a:rPr lang="en-US" b="0" i="0" dirty="0">
                <a:solidFill>
                  <a:srgbClr val="333333"/>
                </a:solidFill>
                <a:effectLst/>
                <a:latin typeface="Lato" panose="020F0502020204030203" pitchFamily="34" charset="0"/>
              </a:rPr>
              <a:t>Nitroglycerin Case, 15 Wall. 536, 21 I* Ed. 206; Blythe v. Birmingham Waterworks Co., 11 </a:t>
            </a:r>
            <a:r>
              <a:rPr lang="en-US" b="0" i="0" dirty="0" err="1">
                <a:solidFill>
                  <a:srgbClr val="333333"/>
                </a:solidFill>
                <a:effectLst/>
                <a:latin typeface="Lato" panose="020F0502020204030203" pitchFamily="34" charset="0"/>
              </a:rPr>
              <a:t>Evch</a:t>
            </a:r>
            <a:r>
              <a:rPr lang="en-US" b="0" i="0" dirty="0">
                <a:solidFill>
                  <a:srgbClr val="333333"/>
                </a:solidFill>
                <a:effectLst/>
                <a:latin typeface="Lato" panose="020F0502020204030203" pitchFamily="34" charset="0"/>
              </a:rPr>
              <a:t>. 7S4. Negligence, in its civil relation, is such an inadvertent imperfection, by a responsible human agent, In the discharge of a legal duty that immediately produces damage to another in an ordinary and natural sequence. Wiart. Neg.</a:t>
            </a:r>
          </a:p>
          <a:p>
            <a:pPr algn="l" rtl="0"/>
            <a:endParaRPr lang="en-US" dirty="0">
              <a:solidFill>
                <a:srgbClr val="333333"/>
              </a:solidFill>
              <a:latin typeface="Lato" panose="020F0502020204030203" pitchFamily="34" charset="0"/>
            </a:endParaRPr>
          </a:p>
          <a:p>
            <a:r>
              <a:rPr lang="en-US" dirty="0"/>
              <a:t>Black’s Law Dictionary, Free 2</a:t>
            </a:r>
            <a:r>
              <a:rPr lang="en-US" baseline="30000" dirty="0"/>
              <a:t>nd</a:t>
            </a:r>
            <a:r>
              <a:rPr lang="en-US" dirty="0"/>
              <a:t> Edition(n.d.) DUE DILIGENCE Definition &amp; Meaning - Black's Law Dictionary. The </a:t>
            </a:r>
          </a:p>
          <a:p>
            <a:r>
              <a:rPr lang="en-US" dirty="0"/>
              <a:t>law dictionary. </a:t>
            </a:r>
            <a:r>
              <a:rPr lang="en-US" dirty="0">
                <a:hlinkClick r:id="rId2"/>
              </a:rPr>
              <a:t>https://thelawdictionary.org/due-diligence/</a:t>
            </a:r>
            <a:endParaRPr lang="en-US" dirty="0"/>
          </a:p>
          <a:p>
            <a:pPr algn="l" rtl="0"/>
            <a:endParaRPr lang="en-US" b="0" i="0" dirty="0">
              <a:solidFill>
                <a:srgbClr val="333333"/>
              </a:solidFill>
              <a:effectLst/>
              <a:latin typeface="Lato" panose="020F0502020204030203" pitchFamily="34" charset="0"/>
            </a:endParaRPr>
          </a:p>
        </p:txBody>
      </p:sp>
    </p:spTree>
    <p:extLst>
      <p:ext uri="{BB962C8B-B14F-4D97-AF65-F5344CB8AC3E}">
        <p14:creationId xmlns:p14="http://schemas.microsoft.com/office/powerpoint/2010/main" val="123632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FDDC-3124-0C86-67BB-D7D522C6B5AA}"/>
              </a:ext>
            </a:extLst>
          </p:cNvPr>
          <p:cNvSpPr>
            <a:spLocks noGrp="1"/>
          </p:cNvSpPr>
          <p:nvPr>
            <p:ph type="title"/>
          </p:nvPr>
        </p:nvSpPr>
        <p:spPr/>
        <p:txBody>
          <a:bodyPr/>
          <a:lstStyle/>
          <a:p>
            <a:r>
              <a:rPr lang="en-US" dirty="0">
                <a:solidFill>
                  <a:schemeClr val="tx2">
                    <a:lumMod val="50000"/>
                  </a:schemeClr>
                </a:solidFill>
              </a:rPr>
              <a:t>Overview: </a:t>
            </a:r>
            <a:r>
              <a:rPr lang="en-US" dirty="0">
                <a:solidFill>
                  <a:srgbClr val="AC0000"/>
                </a:solidFill>
              </a:rPr>
              <a:t>Due Diligence</a:t>
            </a:r>
          </a:p>
        </p:txBody>
      </p:sp>
      <p:sp>
        <p:nvSpPr>
          <p:cNvPr id="3" name="Content Placeholder 2">
            <a:extLst>
              <a:ext uri="{FF2B5EF4-FFF2-40B4-BE49-F238E27FC236}">
                <a16:creationId xmlns:a16="http://schemas.microsoft.com/office/drawing/2014/main" id="{DB36279E-58D2-A84D-487D-ED59F96A219A}"/>
              </a:ext>
            </a:extLst>
          </p:cNvPr>
          <p:cNvSpPr>
            <a:spLocks noGrp="1"/>
          </p:cNvSpPr>
          <p:nvPr>
            <p:ph idx="1"/>
          </p:nvPr>
        </p:nvSpPr>
        <p:spPr/>
        <p:txBody>
          <a:bodyPr>
            <a:normAutofit lnSpcReduction="10000"/>
          </a:bodyPr>
          <a:lstStyle/>
          <a:p>
            <a:r>
              <a:rPr lang="en-US" b="0" i="0" dirty="0">
                <a:solidFill>
                  <a:srgbClr val="333333"/>
                </a:solidFill>
                <a:effectLst/>
                <a:latin typeface="Lato" panose="020F0502020204030203" pitchFamily="34" charset="0"/>
              </a:rPr>
              <a:t>Such a measure of prudence, activity, or assiduity, as is to be expected from, and ordinarily exercised by, a </a:t>
            </a:r>
            <a:r>
              <a:rPr lang="en-US" b="0" i="0" u="sng" dirty="0">
                <a:solidFill>
                  <a:schemeClr val="tx2">
                    <a:lumMod val="50000"/>
                  </a:schemeClr>
                </a:solidFill>
                <a:effectLst/>
                <a:latin typeface="Lato" panose="020F0502020204030203" pitchFamily="34" charset="0"/>
                <a:hlinkClick r:id="rId2">
                  <a:extLst>
                    <a:ext uri="{A12FA001-AC4F-418D-AE19-62706E023703}">
                      <ahyp:hlinkClr xmlns:ahyp="http://schemas.microsoft.com/office/drawing/2018/hyperlinkcolor" val="tx"/>
                    </a:ext>
                  </a:extLst>
                </a:hlinkClick>
              </a:rPr>
              <a:t>reasonable</a:t>
            </a:r>
            <a:r>
              <a:rPr lang="en-US" b="0" i="0" dirty="0">
                <a:solidFill>
                  <a:schemeClr val="tx2">
                    <a:lumMod val="50000"/>
                  </a:schemeClr>
                </a:solidFill>
                <a:effectLst/>
                <a:latin typeface="Lato" panose="020F0502020204030203" pitchFamily="34" charset="0"/>
              </a:rPr>
              <a:t> </a:t>
            </a:r>
            <a:r>
              <a:rPr lang="en-US" b="0" i="0" dirty="0">
                <a:solidFill>
                  <a:srgbClr val="333333"/>
                </a:solidFill>
                <a:effectLst/>
                <a:latin typeface="Lato" panose="020F0502020204030203" pitchFamily="34" charset="0"/>
              </a:rPr>
              <a:t>and prudent man under the </a:t>
            </a:r>
            <a:r>
              <a:rPr lang="en-US" b="0" i="0" u="sng" dirty="0">
                <a:solidFill>
                  <a:schemeClr val="tx2">
                    <a:lumMod val="50000"/>
                  </a:schemeClr>
                </a:solidFill>
                <a:effectLst/>
                <a:latin typeface="Lato" panose="020F0502020204030203" pitchFamily="34" charset="0"/>
                <a:hlinkClick r:id="rId3">
                  <a:extLst>
                    <a:ext uri="{A12FA001-AC4F-418D-AE19-62706E023703}">
                      <ahyp:hlinkClr xmlns:ahyp="http://schemas.microsoft.com/office/drawing/2018/hyperlinkcolor" val="tx"/>
                    </a:ext>
                  </a:extLst>
                </a:hlinkClick>
              </a:rPr>
              <a:t>particular</a:t>
            </a:r>
            <a:r>
              <a:rPr lang="en-US" b="0" i="0" dirty="0">
                <a:solidFill>
                  <a:schemeClr val="tx2">
                    <a:lumMod val="50000"/>
                  </a:schemeClr>
                </a:solidFill>
                <a:effectLst/>
                <a:latin typeface="Lato" panose="020F0502020204030203" pitchFamily="34" charset="0"/>
              </a:rPr>
              <a:t> </a:t>
            </a:r>
            <a:r>
              <a:rPr lang="en-US" b="0" i="0" u="sng" dirty="0">
                <a:solidFill>
                  <a:schemeClr val="tx2">
                    <a:lumMod val="50000"/>
                  </a:schemeClr>
                </a:solidFill>
                <a:effectLst/>
                <a:latin typeface="Lato" panose="020F0502020204030203" pitchFamily="34" charset="0"/>
                <a:hlinkClick r:id="rId4">
                  <a:extLst>
                    <a:ext uri="{A12FA001-AC4F-418D-AE19-62706E023703}">
                      <ahyp:hlinkClr xmlns:ahyp="http://schemas.microsoft.com/office/drawing/2018/hyperlinkcolor" val="tx"/>
                    </a:ext>
                  </a:extLst>
                </a:hlinkClick>
              </a:rPr>
              <a:t>circumstances</a:t>
            </a:r>
            <a:r>
              <a:rPr lang="en-US" b="0" i="0" dirty="0">
                <a:solidFill>
                  <a:srgbClr val="333333"/>
                </a:solidFill>
                <a:effectLst/>
                <a:latin typeface="Lato" panose="020F0502020204030203" pitchFamily="34" charset="0"/>
              </a:rPr>
              <a:t>; not measured by any absolute standard, but depending on the relative facts of the special case. </a:t>
            </a:r>
          </a:p>
          <a:p>
            <a:endParaRPr lang="en-US" b="0" i="0" dirty="0">
              <a:solidFill>
                <a:srgbClr val="333333"/>
              </a:solidFill>
              <a:effectLst/>
              <a:latin typeface="Lato" panose="020F0502020204030203" pitchFamily="34" charset="0"/>
            </a:endParaRPr>
          </a:p>
          <a:p>
            <a:endParaRPr lang="en-US" dirty="0">
              <a:solidFill>
                <a:srgbClr val="333333"/>
              </a:solidFill>
              <a:latin typeface="Lato" panose="020F0502020204030203" pitchFamily="34" charset="0"/>
            </a:endParaRPr>
          </a:p>
          <a:p>
            <a:endParaRPr lang="en-US" b="0" i="0" dirty="0">
              <a:solidFill>
                <a:srgbClr val="333333"/>
              </a:solidFill>
              <a:effectLst/>
              <a:latin typeface="Lato" panose="020F0502020204030203" pitchFamily="34" charset="0"/>
            </a:endParaRPr>
          </a:p>
          <a:p>
            <a:endParaRPr lang="en-US" dirty="0">
              <a:solidFill>
                <a:srgbClr val="333333"/>
              </a:solidFill>
              <a:latin typeface="Lato" panose="020F0502020204030203" pitchFamily="34" charset="0"/>
            </a:endParaRPr>
          </a:p>
          <a:p>
            <a:r>
              <a:rPr lang="en-US" sz="1200" b="0" i="0" dirty="0">
                <a:solidFill>
                  <a:srgbClr val="333333"/>
                </a:solidFill>
                <a:effectLst/>
                <a:latin typeface="Lato" panose="020F0502020204030203" pitchFamily="34" charset="0"/>
              </a:rPr>
              <a:t>Perry v. Cedar Falls, 87 Iowa, 315, 54 N. W. 225; </a:t>
            </a:r>
            <a:r>
              <a:rPr lang="en-US" sz="1200" b="0" i="0" dirty="0" err="1">
                <a:solidFill>
                  <a:srgbClr val="333333"/>
                </a:solidFill>
                <a:effectLst/>
                <a:latin typeface="Lato" panose="020F0502020204030203" pitchFamily="34" charset="0"/>
              </a:rPr>
              <a:t>Dillman</a:t>
            </a:r>
            <a:r>
              <a:rPr lang="en-US" sz="1200" b="0" i="0" dirty="0">
                <a:solidFill>
                  <a:srgbClr val="333333"/>
                </a:solidFill>
                <a:effectLst/>
                <a:latin typeface="Lato" panose="020F0502020204030203" pitchFamily="34" charset="0"/>
              </a:rPr>
              <a:t> v. </a:t>
            </a:r>
            <a:r>
              <a:rPr lang="en-US" sz="1200" b="0" i="0" dirty="0" err="1">
                <a:solidFill>
                  <a:srgbClr val="333333"/>
                </a:solidFill>
                <a:effectLst/>
                <a:latin typeface="Lato" panose="020F0502020204030203" pitchFamily="34" charset="0"/>
              </a:rPr>
              <a:t>Nadelhoffer</a:t>
            </a:r>
            <a:r>
              <a:rPr lang="en-US" sz="1200" b="0" i="0" dirty="0">
                <a:solidFill>
                  <a:srgbClr val="333333"/>
                </a:solidFill>
                <a:effectLst/>
                <a:latin typeface="Lato" panose="020F0502020204030203" pitchFamily="34" charset="0"/>
              </a:rPr>
              <a:t>, 1G0111. 121, 43 N. E. 378; Hendricks v. W. U. Tel. Co., 120 N. C. 304, 35 S. E. 543, 78Am. St. Rep. 058; Highland Ditch Co. v. Mumford. 5 Colo. 330.</a:t>
            </a:r>
            <a:endParaRPr lang="en-US" sz="1200" dirty="0"/>
          </a:p>
        </p:txBody>
      </p:sp>
      <p:sp>
        <p:nvSpPr>
          <p:cNvPr id="4" name="TextBox 3">
            <a:extLst>
              <a:ext uri="{FF2B5EF4-FFF2-40B4-BE49-F238E27FC236}">
                <a16:creationId xmlns:a16="http://schemas.microsoft.com/office/drawing/2014/main" id="{C3872410-E0CC-4EB2-BFC6-4E9EDE8B64DF}"/>
              </a:ext>
            </a:extLst>
          </p:cNvPr>
          <p:cNvSpPr txBox="1"/>
          <p:nvPr/>
        </p:nvSpPr>
        <p:spPr>
          <a:xfrm>
            <a:off x="6257365" y="6355976"/>
            <a:ext cx="5334000" cy="369332"/>
          </a:xfrm>
          <a:prstGeom prst="rect">
            <a:avLst/>
          </a:prstGeom>
          <a:noFill/>
        </p:spPr>
        <p:txBody>
          <a:bodyPr wrap="square" rtlCol="0">
            <a:spAutoFit/>
          </a:bodyPr>
          <a:lstStyle/>
          <a:p>
            <a:r>
              <a:rPr lang="en-US" dirty="0"/>
              <a:t>Black’s Law Dictionary, Free 2</a:t>
            </a:r>
            <a:r>
              <a:rPr lang="en-US" baseline="30000" dirty="0"/>
              <a:t>nd</a:t>
            </a:r>
            <a:r>
              <a:rPr lang="en-US" dirty="0"/>
              <a:t> Edition (n.d.) </a:t>
            </a:r>
          </a:p>
        </p:txBody>
      </p:sp>
    </p:spTree>
    <p:extLst>
      <p:ext uri="{BB962C8B-B14F-4D97-AF65-F5344CB8AC3E}">
        <p14:creationId xmlns:p14="http://schemas.microsoft.com/office/powerpoint/2010/main" val="3350217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7340-1CEA-FBC3-C18F-F55ADD241F64}"/>
              </a:ext>
            </a:extLst>
          </p:cNvPr>
          <p:cNvSpPr>
            <a:spLocks noGrp="1"/>
          </p:cNvSpPr>
          <p:nvPr>
            <p:ph type="title"/>
          </p:nvPr>
        </p:nvSpPr>
        <p:spPr/>
        <p:txBody>
          <a:bodyPr/>
          <a:lstStyle/>
          <a:p>
            <a:r>
              <a:rPr lang="en-US" dirty="0">
                <a:solidFill>
                  <a:srgbClr val="AC0000"/>
                </a:solidFill>
              </a:rPr>
              <a:t>Due diligence </a:t>
            </a:r>
            <a:r>
              <a:rPr lang="en-US" dirty="0"/>
              <a:t>is commonly understood as …</a:t>
            </a:r>
          </a:p>
        </p:txBody>
      </p:sp>
      <p:sp>
        <p:nvSpPr>
          <p:cNvPr id="3" name="Content Placeholder 2">
            <a:extLst>
              <a:ext uri="{FF2B5EF4-FFF2-40B4-BE49-F238E27FC236}">
                <a16:creationId xmlns:a16="http://schemas.microsoft.com/office/drawing/2014/main" id="{3105EFF7-4E7D-301D-EEBA-0FD7445D517E}"/>
              </a:ext>
            </a:extLst>
          </p:cNvPr>
          <p:cNvSpPr>
            <a:spLocks noGrp="1"/>
          </p:cNvSpPr>
          <p:nvPr>
            <p:ph idx="1"/>
          </p:nvPr>
        </p:nvSpPr>
        <p:spPr/>
        <p:txBody>
          <a:bodyPr>
            <a:normAutofit fontScale="85000" lnSpcReduction="20000"/>
          </a:bodyPr>
          <a:lstStyle/>
          <a:p>
            <a:r>
              <a:rPr lang="en-US" dirty="0"/>
              <a:t>Preventative</a:t>
            </a:r>
          </a:p>
          <a:p>
            <a:r>
              <a:rPr lang="en-US" dirty="0"/>
              <a:t>Risk-Based ( Severity &amp; Likelihood = Prioritization)</a:t>
            </a:r>
          </a:p>
          <a:p>
            <a:r>
              <a:rPr lang="en-US" dirty="0"/>
              <a:t>Dynamic and requires ongoing activity</a:t>
            </a:r>
          </a:p>
          <a:p>
            <a:r>
              <a:rPr lang="en-US" dirty="0"/>
              <a:t>Does not shift responsibilities</a:t>
            </a:r>
          </a:p>
          <a:p>
            <a:r>
              <a:rPr lang="en-US" dirty="0"/>
              <a:t>Involves multiple processes and objectives</a:t>
            </a:r>
          </a:p>
          <a:p>
            <a:r>
              <a:rPr lang="en-US" dirty="0"/>
              <a:t>Commensurate with risk</a:t>
            </a:r>
          </a:p>
          <a:p>
            <a:r>
              <a:rPr lang="en-US" dirty="0"/>
              <a:t>Concerns internationally recognized standards for responsible business conduct</a:t>
            </a:r>
          </a:p>
          <a:p>
            <a:r>
              <a:rPr lang="en-US" dirty="0"/>
              <a:t>Appropriate to the enterprise’s circumstances</a:t>
            </a:r>
          </a:p>
          <a:p>
            <a:r>
              <a:rPr lang="en-US" dirty="0"/>
              <a:t>Adaptable to deal with limitations of working business relationships</a:t>
            </a:r>
          </a:p>
          <a:p>
            <a:r>
              <a:rPr lang="en-US" dirty="0"/>
              <a:t>Informed by engagement with stakeholders</a:t>
            </a:r>
          </a:p>
          <a:p>
            <a:r>
              <a:rPr lang="en-US" dirty="0"/>
              <a:t>Involves ongoing communication</a:t>
            </a:r>
          </a:p>
          <a:p>
            <a:endParaRPr lang="en-US" dirty="0"/>
          </a:p>
          <a:p>
            <a:endParaRPr lang="en-US" dirty="0"/>
          </a:p>
          <a:p>
            <a:endParaRPr lang="en-US" dirty="0"/>
          </a:p>
        </p:txBody>
      </p:sp>
    </p:spTree>
    <p:extLst>
      <p:ext uri="{BB962C8B-B14F-4D97-AF65-F5344CB8AC3E}">
        <p14:creationId xmlns:p14="http://schemas.microsoft.com/office/powerpoint/2010/main" val="978024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53B5-1E55-BF20-67FC-81767724F38A}"/>
              </a:ext>
            </a:extLst>
          </p:cNvPr>
          <p:cNvSpPr>
            <a:spLocks noGrp="1"/>
          </p:cNvSpPr>
          <p:nvPr>
            <p:ph type="title"/>
          </p:nvPr>
        </p:nvSpPr>
        <p:spPr/>
        <p:txBody>
          <a:bodyPr/>
          <a:lstStyle/>
          <a:p>
            <a:r>
              <a:rPr lang="en-US" dirty="0"/>
              <a:t>OECD (2018)</a:t>
            </a:r>
          </a:p>
        </p:txBody>
      </p:sp>
      <p:sp>
        <p:nvSpPr>
          <p:cNvPr id="3" name="Content Placeholder 2">
            <a:extLst>
              <a:ext uri="{FF2B5EF4-FFF2-40B4-BE49-F238E27FC236}">
                <a16:creationId xmlns:a16="http://schemas.microsoft.com/office/drawing/2014/main" id="{71B4D94B-197F-BDAA-8EC6-8C91517E7DA4}"/>
              </a:ext>
            </a:extLst>
          </p:cNvPr>
          <p:cNvSpPr>
            <a:spLocks noGrp="1"/>
          </p:cNvSpPr>
          <p:nvPr>
            <p:ph idx="1"/>
          </p:nvPr>
        </p:nvSpPr>
        <p:spPr/>
        <p:txBody>
          <a:bodyPr>
            <a:normAutofit fontScale="92500" lnSpcReduction="10000"/>
          </a:bodyPr>
          <a:lstStyle/>
          <a:p>
            <a:r>
              <a:rPr lang="en-US" dirty="0"/>
              <a:t>BOX 1. UNDERSTANDING RISK UNDER THE OECD GUIDELINES FOR MNES For many enterprises, the term “risk” means primarily risks to the enterprise – financial risk, market risk, operational risk, reputational risk, etc. Enterprises are concerned with their position in the market vis-à-vis their competitors, their image, and long-term existence, so when they look at risks, it is typically risks to themselves. </a:t>
            </a:r>
            <a:r>
              <a:rPr lang="en-US" i="1" dirty="0">
                <a:solidFill>
                  <a:srgbClr val="AC0000"/>
                </a:solidFill>
              </a:rPr>
              <a:t>The Guidelines, however, refer to the likelihood of adverse impacts on people, the environment, and society that enterprises cause, contribute to, or to which they are directly linked. </a:t>
            </a:r>
            <a:r>
              <a:rPr lang="en-US" dirty="0"/>
              <a:t>In other words, it is an outward-facing approach to risk. Enterprises can identify risks on RBC issues by looking for divergences between what is recommended in the OECD Guidelines for MNEs on the one hand and the circumstances associated with their operations, supply chains, or business relationships on the other. </a:t>
            </a:r>
          </a:p>
        </p:txBody>
      </p:sp>
    </p:spTree>
    <p:extLst>
      <p:ext uri="{BB962C8B-B14F-4D97-AF65-F5344CB8AC3E}">
        <p14:creationId xmlns:p14="http://schemas.microsoft.com/office/powerpoint/2010/main" val="2732506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42D3-EFC5-369C-7889-EFDFBAD47D4A}"/>
              </a:ext>
            </a:extLst>
          </p:cNvPr>
          <p:cNvSpPr>
            <a:spLocks noGrp="1"/>
          </p:cNvSpPr>
          <p:nvPr>
            <p:ph type="title"/>
          </p:nvPr>
        </p:nvSpPr>
        <p:spPr>
          <a:xfrm>
            <a:off x="536864" y="281998"/>
            <a:ext cx="11353800" cy="1325563"/>
          </a:xfrm>
        </p:spPr>
        <p:txBody>
          <a:bodyPr>
            <a:normAutofit/>
          </a:bodyPr>
          <a:lstStyle/>
          <a:p>
            <a:r>
              <a:rPr lang="en-US" sz="4000" dirty="0"/>
              <a:t>Understand International Definitions of Due Process</a:t>
            </a:r>
          </a:p>
        </p:txBody>
      </p:sp>
      <p:sp>
        <p:nvSpPr>
          <p:cNvPr id="3" name="Content Placeholder 2">
            <a:extLst>
              <a:ext uri="{FF2B5EF4-FFF2-40B4-BE49-F238E27FC236}">
                <a16:creationId xmlns:a16="http://schemas.microsoft.com/office/drawing/2014/main" id="{7360263A-761E-6D25-97CA-C00D9ECC0727}"/>
              </a:ext>
            </a:extLst>
          </p:cNvPr>
          <p:cNvSpPr>
            <a:spLocks noGrp="1"/>
          </p:cNvSpPr>
          <p:nvPr>
            <p:ph idx="1"/>
          </p:nvPr>
        </p:nvSpPr>
        <p:spPr>
          <a:xfrm>
            <a:off x="838200" y="2656898"/>
            <a:ext cx="10515600" cy="4351338"/>
          </a:xfrm>
        </p:spPr>
        <p:txBody>
          <a:bodyPr/>
          <a:lstStyle/>
          <a:p>
            <a:r>
              <a:rPr lang="en-US" b="0" i="0" dirty="0">
                <a:solidFill>
                  <a:srgbClr val="4B535D"/>
                </a:solidFill>
                <a:effectLst/>
                <a:latin typeface="lemonde-journal"/>
              </a:rPr>
              <a:t>The EU statement points out that the need to exercise due diligence is “consistent with international law and 2010, 2013, and 2015 consensus </a:t>
            </a:r>
            <a:r>
              <a:rPr lang="en-US" b="0" i="0" u="none" strike="noStrike" dirty="0">
                <a:solidFill>
                  <a:srgbClr val="F25D27"/>
                </a:solidFill>
                <a:effectLst/>
                <a:latin typeface="lemonde-journal"/>
                <a:hlinkClick r:id="rId2" tooltip="reports"/>
              </a:rPr>
              <a:t>reports</a:t>
            </a:r>
            <a:r>
              <a:rPr lang="en-US" b="0" i="0" dirty="0">
                <a:solidFill>
                  <a:srgbClr val="4B535D"/>
                </a:solidFill>
                <a:effectLst/>
                <a:latin typeface="lemonde-journal"/>
              </a:rPr>
              <a:t> of the United Nations Groups of Governmental Experts (UNGGEs) in the field of Information and Telecommunications in the Context of International Security.” Due diligence was indeed described as a norm in the UNGGE report of 2015 (</a:t>
            </a:r>
            <a:r>
              <a:rPr lang="en-US" b="0" i="0" u="none" strike="noStrike" dirty="0">
                <a:solidFill>
                  <a:srgbClr val="F25D27"/>
                </a:solidFill>
                <a:effectLst/>
                <a:latin typeface="lemonde-journal"/>
                <a:hlinkClick r:id="rId3" tooltip="paragraph 13h"/>
              </a:rPr>
              <a:t>paragraph 13h</a:t>
            </a:r>
            <a:r>
              <a:rPr lang="en-US" b="0" i="0" dirty="0">
                <a:solidFill>
                  <a:srgbClr val="4B535D"/>
                </a:solidFill>
                <a:effectLst/>
                <a:latin typeface="lemonde-journal"/>
              </a:rPr>
              <a:t> [PDF]) ( Van Der Meer, 2020)</a:t>
            </a:r>
            <a:endParaRPr lang="en-US" dirty="0"/>
          </a:p>
        </p:txBody>
      </p:sp>
    </p:spTree>
    <p:extLst>
      <p:ext uri="{BB962C8B-B14F-4D97-AF65-F5344CB8AC3E}">
        <p14:creationId xmlns:p14="http://schemas.microsoft.com/office/powerpoint/2010/main" val="1378968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BE8B-F0BF-3D74-ACC6-24EFA0F7C596}"/>
              </a:ext>
            </a:extLst>
          </p:cNvPr>
          <p:cNvSpPr>
            <a:spLocks noGrp="1"/>
          </p:cNvSpPr>
          <p:nvPr>
            <p:ph type="title"/>
          </p:nvPr>
        </p:nvSpPr>
        <p:spPr/>
        <p:txBody>
          <a:bodyPr/>
          <a:lstStyle/>
          <a:p>
            <a:r>
              <a:rPr lang="en-US" b="1" dirty="0"/>
              <a:t>2. Consider the target goal: The impact of the strategic plan must learning objects must…</a:t>
            </a:r>
          </a:p>
        </p:txBody>
      </p:sp>
      <p:sp>
        <p:nvSpPr>
          <p:cNvPr id="3" name="Content Placeholder 2">
            <a:extLst>
              <a:ext uri="{FF2B5EF4-FFF2-40B4-BE49-F238E27FC236}">
                <a16:creationId xmlns:a16="http://schemas.microsoft.com/office/drawing/2014/main" id="{24952364-553F-0B64-833C-A9570793242B}"/>
              </a:ext>
            </a:extLst>
          </p:cNvPr>
          <p:cNvSpPr>
            <a:spLocks noGrp="1"/>
          </p:cNvSpPr>
          <p:nvPr>
            <p:ph idx="1"/>
          </p:nvPr>
        </p:nvSpPr>
        <p:spPr>
          <a:xfrm>
            <a:off x="838200" y="2141537"/>
            <a:ext cx="10515600" cy="4351338"/>
          </a:xfrm>
        </p:spPr>
        <p:txBody>
          <a:bodyPr/>
          <a:lstStyle/>
          <a:p>
            <a:r>
              <a:rPr lang="en-US" dirty="0"/>
              <a:t>Prevent potential harm to consumers and the community</a:t>
            </a:r>
          </a:p>
          <a:p>
            <a:r>
              <a:rPr lang="en-US" dirty="0"/>
              <a:t>Apply to worldwide markets with </a:t>
            </a:r>
            <a:r>
              <a:rPr lang="en-US" u="sng" dirty="0"/>
              <a:t>different standards </a:t>
            </a:r>
            <a:r>
              <a:rPr lang="en-US" dirty="0"/>
              <a:t>and laws</a:t>
            </a:r>
          </a:p>
          <a:p>
            <a:r>
              <a:rPr lang="en-US" dirty="0"/>
              <a:t>Provide evidence of </a:t>
            </a:r>
            <a:r>
              <a:rPr lang="en-US" dirty="0">
                <a:solidFill>
                  <a:srgbClr val="AC0000"/>
                </a:solidFill>
              </a:rPr>
              <a:t>due diligence</a:t>
            </a:r>
            <a:r>
              <a:rPr lang="en-US" dirty="0"/>
              <a:t> through documentation</a:t>
            </a:r>
          </a:p>
          <a:p>
            <a:r>
              <a:rPr lang="en-US" u="sng" dirty="0"/>
              <a:t>Prevent lawsuits from occurring </a:t>
            </a:r>
          </a:p>
        </p:txBody>
      </p:sp>
      <p:sp>
        <p:nvSpPr>
          <p:cNvPr id="4" name="Oval 3">
            <a:extLst>
              <a:ext uri="{FF2B5EF4-FFF2-40B4-BE49-F238E27FC236}">
                <a16:creationId xmlns:a16="http://schemas.microsoft.com/office/drawing/2014/main" id="{D54D17AC-8A68-6648-902F-FA38661F387C}"/>
              </a:ext>
            </a:extLst>
          </p:cNvPr>
          <p:cNvSpPr/>
          <p:nvPr/>
        </p:nvSpPr>
        <p:spPr>
          <a:xfrm>
            <a:off x="7304809" y="3688773"/>
            <a:ext cx="3293918" cy="2623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1F4B5F-FDDD-5406-939F-F72C6D21BB89}"/>
              </a:ext>
            </a:extLst>
          </p:cNvPr>
          <p:cNvSpPr/>
          <p:nvPr/>
        </p:nvSpPr>
        <p:spPr>
          <a:xfrm>
            <a:off x="7787986" y="4091131"/>
            <a:ext cx="2327563" cy="18184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5C6FAC-8A93-FD85-861C-243058538564}"/>
              </a:ext>
            </a:extLst>
          </p:cNvPr>
          <p:cNvSpPr/>
          <p:nvPr/>
        </p:nvSpPr>
        <p:spPr>
          <a:xfrm>
            <a:off x="8219208" y="4454813"/>
            <a:ext cx="1465118" cy="109104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2B9548-247C-69E6-BD21-0398CED1E0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930315">
            <a:off x="8834587" y="4223435"/>
            <a:ext cx="2688160" cy="1013202"/>
          </a:xfrm>
          <a:prstGeom prst="rect">
            <a:avLst/>
          </a:prstGeom>
        </p:spPr>
      </p:pic>
    </p:spTree>
    <p:extLst>
      <p:ext uri="{BB962C8B-B14F-4D97-AF65-F5344CB8AC3E}">
        <p14:creationId xmlns:p14="http://schemas.microsoft.com/office/powerpoint/2010/main" val="1270830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1835</Words>
  <Application>Microsoft Office PowerPoint</Application>
  <PresentationFormat>Widescreen</PresentationFormat>
  <Paragraphs>168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lemonde-journal</vt:lpstr>
      <vt:lpstr>Arial</vt:lpstr>
      <vt:lpstr>Calibri</vt:lpstr>
      <vt:lpstr>Calibri Light</vt:lpstr>
      <vt:lpstr>Lato</vt:lpstr>
      <vt:lpstr>Office Theme</vt:lpstr>
      <vt:lpstr>Situation-Brewed Solutions</vt:lpstr>
      <vt:lpstr>Why are we here?</vt:lpstr>
      <vt:lpstr>Challenges</vt:lpstr>
      <vt:lpstr>Step One: Prepare to Communicate by Research Key Terms and Concepts</vt:lpstr>
      <vt:lpstr>Overview: Due Diligence</vt:lpstr>
      <vt:lpstr>Due diligence is commonly understood as …</vt:lpstr>
      <vt:lpstr>OECD (2018)</vt:lpstr>
      <vt:lpstr>Understand International Definitions of Due Process</vt:lpstr>
      <vt:lpstr>2. Consider the target goal: The impact of the strategic plan must learning objects must…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Michaelis</dc:creator>
  <cp:lastModifiedBy>Michele Michaelis</cp:lastModifiedBy>
  <cp:revision>4</cp:revision>
  <dcterms:created xsi:type="dcterms:W3CDTF">2022-10-18T03:50:21Z</dcterms:created>
  <dcterms:modified xsi:type="dcterms:W3CDTF">2024-01-02T22:28:08Z</dcterms:modified>
</cp:coreProperties>
</file>